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6" r:id="rId19"/>
    <p:sldId id="275" r:id="rId20"/>
    <p:sldId id="273" r:id="rId21"/>
    <p:sldId id="274" r:id="rId22"/>
    <p:sldId id="277" r:id="rId23"/>
    <p:sldId id="281" r:id="rId24"/>
    <p:sldId id="278" r:id="rId25"/>
    <p:sldId id="279" r:id="rId26"/>
    <p:sldId id="280"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sberg, LeAnn" initials="FL" lastIdx="4" clrIdx="0">
    <p:extLst>
      <p:ext uri="{19B8F6BF-5375-455C-9EA6-DF929625EA0E}">
        <p15:presenceInfo xmlns:p15="http://schemas.microsoft.com/office/powerpoint/2012/main" userId="S::LEANN.FORSBERG@tcu.edu::ef7a6fcd-0a89-4b56-8c25-13136c042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278591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17476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2658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122375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596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347738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377723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87130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87653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D4B29-52E3-4C7E-9C05-427A1544CC3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282559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2D4B29-52E3-4C7E-9C05-427A1544CC3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57134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D4B29-52E3-4C7E-9C05-427A1544CC34}"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6321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D4B29-52E3-4C7E-9C05-427A1544CC34}"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320155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D4B29-52E3-4C7E-9C05-427A1544CC34}"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260517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2D4B29-52E3-4C7E-9C05-427A1544CC3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19876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2D4B29-52E3-4C7E-9C05-427A1544CC3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63DD-837C-40BD-9A40-54721A464447}" type="slidenum">
              <a:rPr lang="en-US" smtClean="0"/>
              <a:t>‹#›</a:t>
            </a:fld>
            <a:endParaRPr lang="en-US"/>
          </a:p>
        </p:txBody>
      </p:sp>
    </p:spTree>
    <p:extLst>
      <p:ext uri="{BB962C8B-B14F-4D97-AF65-F5344CB8AC3E}">
        <p14:creationId xmlns:p14="http://schemas.microsoft.com/office/powerpoint/2010/main" val="166045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2D4B29-52E3-4C7E-9C05-427A1544CC34}" type="datetimeFigureOut">
              <a:rPr lang="en-US" smtClean="0"/>
              <a:t>10/31/2023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1863DD-837C-40BD-9A40-54721A464447}" type="slidenum">
              <a:rPr lang="en-US" smtClean="0"/>
              <a:t>‹#›</a:t>
            </a:fld>
            <a:endParaRPr lang="en-US"/>
          </a:p>
        </p:txBody>
      </p:sp>
    </p:spTree>
    <p:extLst>
      <p:ext uri="{BB962C8B-B14F-4D97-AF65-F5344CB8AC3E}">
        <p14:creationId xmlns:p14="http://schemas.microsoft.com/office/powerpoint/2010/main" val="171106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AF3E-C69D-44A5-8E32-E8EC75B21C70}"/>
              </a:ext>
            </a:extLst>
          </p:cNvPr>
          <p:cNvSpPr>
            <a:spLocks noGrp="1"/>
          </p:cNvSpPr>
          <p:nvPr>
            <p:ph type="ctrTitle"/>
          </p:nvPr>
        </p:nvSpPr>
        <p:spPr/>
        <p:txBody>
          <a:bodyPr/>
          <a:lstStyle/>
          <a:p>
            <a:r>
              <a:rPr lang="en-US" dirty="0"/>
              <a:t>Navigating </a:t>
            </a:r>
            <a:r>
              <a:rPr lang="en-US" dirty="0" err="1"/>
              <a:t>SciENcv</a:t>
            </a:r>
            <a:endParaRPr lang="en-US" dirty="0"/>
          </a:p>
        </p:txBody>
      </p:sp>
      <p:sp>
        <p:nvSpPr>
          <p:cNvPr id="3" name="Subtitle 2">
            <a:extLst>
              <a:ext uri="{FF2B5EF4-FFF2-40B4-BE49-F238E27FC236}">
                <a16:creationId xmlns:a16="http://schemas.microsoft.com/office/drawing/2014/main" id="{7C2507BA-9AE3-4DB1-AB65-E54EE48EBF0A}"/>
              </a:ext>
            </a:extLst>
          </p:cNvPr>
          <p:cNvSpPr>
            <a:spLocks noGrp="1"/>
          </p:cNvSpPr>
          <p:nvPr>
            <p:ph type="subTitle" idx="1"/>
          </p:nvPr>
        </p:nvSpPr>
        <p:spPr>
          <a:xfrm>
            <a:off x="1879134" y="4050833"/>
            <a:ext cx="7394869" cy="1096899"/>
          </a:xfrm>
        </p:spPr>
        <p:txBody>
          <a:bodyPr/>
          <a:lstStyle/>
          <a:p>
            <a:r>
              <a:rPr lang="en-US" dirty="0"/>
              <a:t>By </a:t>
            </a:r>
            <a:r>
              <a:rPr lang="en-US" b="1" dirty="0"/>
              <a:t>Alberto Argueta JR </a:t>
            </a:r>
            <a:r>
              <a:rPr lang="en-US" dirty="0"/>
              <a:t>(Grant &amp; Contract Specialist II at TCU) and </a:t>
            </a:r>
            <a:r>
              <a:rPr lang="en-US" b="1" dirty="0"/>
              <a:t>Diane</a:t>
            </a:r>
            <a:r>
              <a:rPr lang="en-US" dirty="0"/>
              <a:t> </a:t>
            </a:r>
            <a:r>
              <a:rPr lang="en-US" b="1" dirty="0"/>
              <a:t>Hatton</a:t>
            </a:r>
            <a:r>
              <a:rPr lang="en-US" dirty="0"/>
              <a:t> (Proposal Preparation Specialist at Rice University)</a:t>
            </a:r>
          </a:p>
        </p:txBody>
      </p:sp>
    </p:spTree>
    <p:extLst>
      <p:ext uri="{BB962C8B-B14F-4D97-AF65-F5344CB8AC3E}">
        <p14:creationId xmlns:p14="http://schemas.microsoft.com/office/powerpoint/2010/main" val="234081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3392-2090-4E94-805B-FC38F6C88745}"/>
              </a:ext>
            </a:extLst>
          </p:cNvPr>
          <p:cNvSpPr>
            <a:spLocks noGrp="1"/>
          </p:cNvSpPr>
          <p:nvPr>
            <p:ph type="title"/>
          </p:nvPr>
        </p:nvSpPr>
        <p:spPr>
          <a:xfrm>
            <a:off x="467609" y="475375"/>
            <a:ext cx="3433272" cy="2821497"/>
          </a:xfrm>
        </p:spPr>
        <p:txBody>
          <a:bodyPr>
            <a:noAutofit/>
          </a:bodyPr>
          <a:lstStyle/>
          <a:p>
            <a:r>
              <a:rPr lang="en-US" sz="2000" dirty="0"/>
              <a:t>To </a:t>
            </a:r>
            <a:r>
              <a:rPr lang="en-US" sz="2000" b="1" dirty="0"/>
              <a:t>add from PubMed </a:t>
            </a:r>
            <a:r>
              <a:rPr lang="en-US" sz="2000" dirty="0"/>
              <a:t>you click on “+Add Citation” &gt; ‘From PubMed”. You will then search your name (PI), click on the box of your publications, and hit “add to my bibliography.”</a:t>
            </a:r>
            <a:br>
              <a:rPr lang="en-US" sz="2000" dirty="0"/>
            </a:br>
            <a:br>
              <a:rPr lang="en-US" sz="2000" dirty="0"/>
            </a:br>
            <a:r>
              <a:rPr lang="en-US" sz="2000" dirty="0"/>
              <a:t>At the bottom in green, you should get alert that the citations were successfully added. </a:t>
            </a:r>
          </a:p>
        </p:txBody>
      </p:sp>
      <p:pic>
        <p:nvPicPr>
          <p:cNvPr id="6" name="Picture 5">
            <a:extLst>
              <a:ext uri="{FF2B5EF4-FFF2-40B4-BE49-F238E27FC236}">
                <a16:creationId xmlns:a16="http://schemas.microsoft.com/office/drawing/2014/main" id="{32248260-11E1-4C47-B839-6E86127AC224}"/>
              </a:ext>
            </a:extLst>
          </p:cNvPr>
          <p:cNvPicPr>
            <a:picLocks noChangeAspect="1"/>
          </p:cNvPicPr>
          <p:nvPr/>
        </p:nvPicPr>
        <p:blipFill rotWithShape="1">
          <a:blip r:embed="rId2"/>
          <a:srcRect r="16593"/>
          <a:stretch/>
        </p:blipFill>
        <p:spPr>
          <a:xfrm>
            <a:off x="4323750" y="257964"/>
            <a:ext cx="6464492" cy="5771916"/>
          </a:xfrm>
          <a:prstGeom prst="rect">
            <a:avLst/>
          </a:prstGeom>
        </p:spPr>
      </p:pic>
    </p:spTree>
    <p:extLst>
      <p:ext uri="{BB962C8B-B14F-4D97-AF65-F5344CB8AC3E}">
        <p14:creationId xmlns:p14="http://schemas.microsoft.com/office/powerpoint/2010/main" val="329488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69E35-C347-4982-B5CE-8E05A3C15EA9}"/>
              </a:ext>
            </a:extLst>
          </p:cNvPr>
          <p:cNvPicPr>
            <a:picLocks noChangeAspect="1"/>
          </p:cNvPicPr>
          <p:nvPr/>
        </p:nvPicPr>
        <p:blipFill rotWithShape="1">
          <a:blip r:embed="rId2"/>
          <a:srcRect l="20642"/>
          <a:stretch/>
        </p:blipFill>
        <p:spPr>
          <a:xfrm>
            <a:off x="394281" y="2299920"/>
            <a:ext cx="9675303" cy="3868844"/>
          </a:xfrm>
          <a:prstGeom prst="rect">
            <a:avLst/>
          </a:prstGeom>
        </p:spPr>
      </p:pic>
      <p:sp>
        <p:nvSpPr>
          <p:cNvPr id="2" name="Title 1">
            <a:extLst>
              <a:ext uri="{FF2B5EF4-FFF2-40B4-BE49-F238E27FC236}">
                <a16:creationId xmlns:a16="http://schemas.microsoft.com/office/drawing/2014/main" id="{67569E4F-9B5D-458E-9DE7-67CDD4A4098F}"/>
              </a:ext>
            </a:extLst>
          </p:cNvPr>
          <p:cNvSpPr>
            <a:spLocks noGrp="1"/>
          </p:cNvSpPr>
          <p:nvPr>
            <p:ph type="title"/>
          </p:nvPr>
        </p:nvSpPr>
        <p:spPr>
          <a:xfrm>
            <a:off x="394281" y="481841"/>
            <a:ext cx="8596668" cy="1320800"/>
          </a:xfrm>
        </p:spPr>
        <p:txBody>
          <a:bodyPr>
            <a:normAutofit fontScale="90000"/>
          </a:bodyPr>
          <a:lstStyle/>
          <a:p>
            <a:r>
              <a:rPr lang="en-US" dirty="0"/>
              <a:t>To </a:t>
            </a:r>
            <a:r>
              <a:rPr lang="en-US" b="1" dirty="0"/>
              <a:t>add from File </a:t>
            </a:r>
            <a:r>
              <a:rPr lang="en-US" dirty="0"/>
              <a:t>you click on “+Add Citation” &gt; ‘From File Import”. Note: you will have to first export the citation as a RIS file.</a:t>
            </a:r>
          </a:p>
        </p:txBody>
      </p:sp>
      <p:sp>
        <p:nvSpPr>
          <p:cNvPr id="5" name="Rectangle 4">
            <a:extLst>
              <a:ext uri="{FF2B5EF4-FFF2-40B4-BE49-F238E27FC236}">
                <a16:creationId xmlns:a16="http://schemas.microsoft.com/office/drawing/2014/main" id="{63E2BD09-77AB-4C55-81EB-F5AEC3677B75}"/>
              </a:ext>
            </a:extLst>
          </p:cNvPr>
          <p:cNvSpPr/>
          <p:nvPr/>
        </p:nvSpPr>
        <p:spPr>
          <a:xfrm>
            <a:off x="570451" y="4647501"/>
            <a:ext cx="3330430" cy="15212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5893-1D0A-4357-BD4F-1F12703615C6}"/>
              </a:ext>
            </a:extLst>
          </p:cNvPr>
          <p:cNvSpPr>
            <a:spLocks noGrp="1"/>
          </p:cNvSpPr>
          <p:nvPr>
            <p:ph type="title"/>
          </p:nvPr>
        </p:nvSpPr>
        <p:spPr>
          <a:xfrm>
            <a:off x="509555" y="774091"/>
            <a:ext cx="4381227" cy="573248"/>
          </a:xfrm>
        </p:spPr>
        <p:txBody>
          <a:bodyPr>
            <a:normAutofit fontScale="90000"/>
          </a:bodyPr>
          <a:lstStyle/>
          <a:p>
            <a:r>
              <a:rPr lang="en-US" dirty="0"/>
              <a:t>You can now add the RIS file from your downloads.</a:t>
            </a:r>
          </a:p>
        </p:txBody>
      </p:sp>
      <p:pic>
        <p:nvPicPr>
          <p:cNvPr id="4" name="Picture 3">
            <a:extLst>
              <a:ext uri="{FF2B5EF4-FFF2-40B4-BE49-F238E27FC236}">
                <a16:creationId xmlns:a16="http://schemas.microsoft.com/office/drawing/2014/main" id="{7CA71A5D-BA88-4E3A-B08B-3A8727B6A484}"/>
              </a:ext>
            </a:extLst>
          </p:cNvPr>
          <p:cNvPicPr>
            <a:picLocks noChangeAspect="1"/>
          </p:cNvPicPr>
          <p:nvPr/>
        </p:nvPicPr>
        <p:blipFill rotWithShape="1">
          <a:blip r:embed="rId2"/>
          <a:srcRect l="51400" r="4082" b="17156"/>
          <a:stretch/>
        </p:blipFill>
        <p:spPr>
          <a:xfrm>
            <a:off x="4586604" y="252478"/>
            <a:ext cx="7414869" cy="4577483"/>
          </a:xfrm>
          <a:prstGeom prst="rect">
            <a:avLst/>
          </a:prstGeom>
        </p:spPr>
      </p:pic>
      <p:pic>
        <p:nvPicPr>
          <p:cNvPr id="5" name="Picture 4">
            <a:extLst>
              <a:ext uri="{FF2B5EF4-FFF2-40B4-BE49-F238E27FC236}">
                <a16:creationId xmlns:a16="http://schemas.microsoft.com/office/drawing/2014/main" id="{A7D8B05A-1647-4446-81D3-2D2B5D81EE98}"/>
              </a:ext>
            </a:extLst>
          </p:cNvPr>
          <p:cNvPicPr>
            <a:picLocks noChangeAspect="1"/>
          </p:cNvPicPr>
          <p:nvPr/>
        </p:nvPicPr>
        <p:blipFill>
          <a:blip r:embed="rId3"/>
          <a:stretch>
            <a:fillRect/>
          </a:stretch>
        </p:blipFill>
        <p:spPr>
          <a:xfrm>
            <a:off x="405982" y="3015448"/>
            <a:ext cx="9439275" cy="3629025"/>
          </a:xfrm>
          <a:prstGeom prst="rect">
            <a:avLst/>
          </a:prstGeom>
        </p:spPr>
      </p:pic>
    </p:spTree>
    <p:extLst>
      <p:ext uri="{BB962C8B-B14F-4D97-AF65-F5344CB8AC3E}">
        <p14:creationId xmlns:p14="http://schemas.microsoft.com/office/powerpoint/2010/main" val="3936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11B3-304E-474D-9035-0732385D4395}"/>
              </a:ext>
            </a:extLst>
          </p:cNvPr>
          <p:cNvSpPr>
            <a:spLocks noGrp="1"/>
          </p:cNvSpPr>
          <p:nvPr>
            <p:ph type="title"/>
          </p:nvPr>
        </p:nvSpPr>
        <p:spPr>
          <a:xfrm>
            <a:off x="387431" y="306610"/>
            <a:ext cx="5029620" cy="1320800"/>
          </a:xfrm>
        </p:spPr>
        <p:txBody>
          <a:bodyPr>
            <a:normAutofit/>
          </a:bodyPr>
          <a:lstStyle/>
          <a:p>
            <a:r>
              <a:rPr lang="en-US" sz="2400" dirty="0"/>
              <a:t>To </a:t>
            </a:r>
            <a:r>
              <a:rPr lang="en-US" sz="2400" b="1" dirty="0"/>
              <a:t>add Manually </a:t>
            </a:r>
            <a:r>
              <a:rPr lang="en-US" sz="2400" dirty="0"/>
              <a:t>you click on “+Add Citation” &gt; ‘Add Manually”.</a:t>
            </a:r>
          </a:p>
        </p:txBody>
      </p:sp>
      <p:pic>
        <p:nvPicPr>
          <p:cNvPr id="4" name="Picture 3">
            <a:extLst>
              <a:ext uri="{FF2B5EF4-FFF2-40B4-BE49-F238E27FC236}">
                <a16:creationId xmlns:a16="http://schemas.microsoft.com/office/drawing/2014/main" id="{9AECE201-76FC-408A-96C5-215BF0C854B2}"/>
              </a:ext>
            </a:extLst>
          </p:cNvPr>
          <p:cNvPicPr>
            <a:picLocks noChangeAspect="1"/>
          </p:cNvPicPr>
          <p:nvPr/>
        </p:nvPicPr>
        <p:blipFill>
          <a:blip r:embed="rId2"/>
          <a:stretch>
            <a:fillRect/>
          </a:stretch>
        </p:blipFill>
        <p:spPr>
          <a:xfrm>
            <a:off x="390646" y="1518297"/>
            <a:ext cx="5174053" cy="5154267"/>
          </a:xfrm>
          <a:prstGeom prst="rect">
            <a:avLst/>
          </a:prstGeom>
        </p:spPr>
      </p:pic>
      <p:pic>
        <p:nvPicPr>
          <p:cNvPr id="5" name="Picture 4">
            <a:extLst>
              <a:ext uri="{FF2B5EF4-FFF2-40B4-BE49-F238E27FC236}">
                <a16:creationId xmlns:a16="http://schemas.microsoft.com/office/drawing/2014/main" id="{A28D5189-6BA6-401C-B7D4-FB0811AB255B}"/>
              </a:ext>
            </a:extLst>
          </p:cNvPr>
          <p:cNvPicPr>
            <a:picLocks noChangeAspect="1"/>
          </p:cNvPicPr>
          <p:nvPr/>
        </p:nvPicPr>
        <p:blipFill>
          <a:blip r:embed="rId3"/>
          <a:stretch>
            <a:fillRect/>
          </a:stretch>
        </p:blipFill>
        <p:spPr>
          <a:xfrm>
            <a:off x="5783791" y="1518297"/>
            <a:ext cx="4738115" cy="5154267"/>
          </a:xfrm>
          <a:prstGeom prst="rect">
            <a:avLst/>
          </a:prstGeom>
        </p:spPr>
      </p:pic>
    </p:spTree>
    <p:extLst>
      <p:ext uri="{BB962C8B-B14F-4D97-AF65-F5344CB8AC3E}">
        <p14:creationId xmlns:p14="http://schemas.microsoft.com/office/powerpoint/2010/main" val="205941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3211A4-D508-4D86-BF24-51677BDCD7FC}"/>
              </a:ext>
            </a:extLst>
          </p:cNvPr>
          <p:cNvPicPr>
            <a:picLocks noChangeAspect="1"/>
          </p:cNvPicPr>
          <p:nvPr/>
        </p:nvPicPr>
        <p:blipFill>
          <a:blip r:embed="rId2"/>
          <a:stretch>
            <a:fillRect/>
          </a:stretch>
        </p:blipFill>
        <p:spPr>
          <a:xfrm>
            <a:off x="58724" y="566090"/>
            <a:ext cx="10864152" cy="1320800"/>
          </a:xfrm>
          <a:prstGeom prst="rect">
            <a:avLst/>
          </a:prstGeom>
        </p:spPr>
      </p:pic>
      <p:pic>
        <p:nvPicPr>
          <p:cNvPr id="5" name="Picture 4">
            <a:extLst>
              <a:ext uri="{FF2B5EF4-FFF2-40B4-BE49-F238E27FC236}">
                <a16:creationId xmlns:a16="http://schemas.microsoft.com/office/drawing/2014/main" id="{C7A54148-DCBE-42FF-B4D5-AED8EF3EB0C1}"/>
              </a:ext>
            </a:extLst>
          </p:cNvPr>
          <p:cNvPicPr>
            <a:picLocks noChangeAspect="1"/>
          </p:cNvPicPr>
          <p:nvPr/>
        </p:nvPicPr>
        <p:blipFill>
          <a:blip r:embed="rId3"/>
          <a:stretch>
            <a:fillRect/>
          </a:stretch>
        </p:blipFill>
        <p:spPr>
          <a:xfrm>
            <a:off x="5052565" y="2449585"/>
            <a:ext cx="6348074" cy="4181323"/>
          </a:xfrm>
          <a:prstGeom prst="rect">
            <a:avLst/>
          </a:prstGeom>
        </p:spPr>
      </p:pic>
      <p:sp>
        <p:nvSpPr>
          <p:cNvPr id="2" name="Title 1">
            <a:extLst>
              <a:ext uri="{FF2B5EF4-FFF2-40B4-BE49-F238E27FC236}">
                <a16:creationId xmlns:a16="http://schemas.microsoft.com/office/drawing/2014/main" id="{C2EFD402-9933-4E16-9278-BCB3B364383A}"/>
              </a:ext>
            </a:extLst>
          </p:cNvPr>
          <p:cNvSpPr>
            <a:spLocks noGrp="1"/>
          </p:cNvSpPr>
          <p:nvPr>
            <p:ph type="title"/>
          </p:nvPr>
        </p:nvSpPr>
        <p:spPr>
          <a:xfrm>
            <a:off x="291441" y="1681658"/>
            <a:ext cx="3559106" cy="3980911"/>
          </a:xfrm>
        </p:spPr>
        <p:txBody>
          <a:bodyPr>
            <a:noAutofit/>
          </a:bodyPr>
          <a:lstStyle/>
          <a:p>
            <a:r>
              <a:rPr lang="en-US" sz="2000" dirty="0"/>
              <a:t>When entering Manual citations or importing RIS citations sometimes you will be asked to resolve a conflict. It could be that the publication is already in your list or that entered/uploaded citation was formatted incorrectly or the format is outdated. Review and move forward to the best of your judgement.</a:t>
            </a:r>
          </a:p>
        </p:txBody>
      </p:sp>
      <p:sp>
        <p:nvSpPr>
          <p:cNvPr id="6" name="Rectangle 5">
            <a:extLst>
              <a:ext uri="{FF2B5EF4-FFF2-40B4-BE49-F238E27FC236}">
                <a16:creationId xmlns:a16="http://schemas.microsoft.com/office/drawing/2014/main" id="{DA238198-DB64-4686-A8D6-4D0C65C6107E}"/>
              </a:ext>
            </a:extLst>
          </p:cNvPr>
          <p:cNvSpPr/>
          <p:nvPr/>
        </p:nvSpPr>
        <p:spPr>
          <a:xfrm>
            <a:off x="2902591" y="872455"/>
            <a:ext cx="696286" cy="57045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16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4B0F-4F5C-485F-920E-02AA2000438A}"/>
              </a:ext>
            </a:extLst>
          </p:cNvPr>
          <p:cNvSpPr>
            <a:spLocks noGrp="1"/>
          </p:cNvSpPr>
          <p:nvPr>
            <p:ph type="title"/>
          </p:nvPr>
        </p:nvSpPr>
        <p:spPr/>
        <p:txBody>
          <a:bodyPr>
            <a:normAutofit fontScale="90000"/>
          </a:bodyPr>
          <a:lstStyle/>
          <a:p>
            <a:r>
              <a:rPr lang="en-US" dirty="0"/>
              <a:t>We are now ready to start creating forms. </a:t>
            </a:r>
            <a:br>
              <a:rPr lang="en-US" dirty="0"/>
            </a:br>
            <a:br>
              <a:rPr lang="en-US" dirty="0"/>
            </a:br>
            <a:r>
              <a:rPr lang="en-US" dirty="0"/>
              <a:t>You will go to your dashboard to get started.</a:t>
            </a:r>
          </a:p>
        </p:txBody>
      </p:sp>
      <p:pic>
        <p:nvPicPr>
          <p:cNvPr id="4" name="Picture 3">
            <a:extLst>
              <a:ext uri="{FF2B5EF4-FFF2-40B4-BE49-F238E27FC236}">
                <a16:creationId xmlns:a16="http://schemas.microsoft.com/office/drawing/2014/main" id="{BBB5421C-684E-4A3D-98D4-BD5CC4F218F8}"/>
              </a:ext>
            </a:extLst>
          </p:cNvPr>
          <p:cNvPicPr>
            <a:picLocks noChangeAspect="1"/>
          </p:cNvPicPr>
          <p:nvPr/>
        </p:nvPicPr>
        <p:blipFill>
          <a:blip r:embed="rId2"/>
          <a:stretch>
            <a:fillRect/>
          </a:stretch>
        </p:blipFill>
        <p:spPr>
          <a:xfrm>
            <a:off x="864067" y="2920302"/>
            <a:ext cx="9689284" cy="3183096"/>
          </a:xfrm>
          <a:prstGeom prst="rect">
            <a:avLst/>
          </a:prstGeom>
        </p:spPr>
      </p:pic>
      <p:sp>
        <p:nvSpPr>
          <p:cNvPr id="5" name="Rectangle 4">
            <a:extLst>
              <a:ext uri="{FF2B5EF4-FFF2-40B4-BE49-F238E27FC236}">
                <a16:creationId xmlns:a16="http://schemas.microsoft.com/office/drawing/2014/main" id="{8025D114-C27C-4652-9F66-91298302D41A}"/>
              </a:ext>
            </a:extLst>
          </p:cNvPr>
          <p:cNvSpPr/>
          <p:nvPr/>
        </p:nvSpPr>
        <p:spPr>
          <a:xfrm>
            <a:off x="7776594" y="3691156"/>
            <a:ext cx="2088859" cy="36072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14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652B7-C33D-4743-B327-9AA07142CE35}"/>
              </a:ext>
            </a:extLst>
          </p:cNvPr>
          <p:cNvPicPr>
            <a:picLocks noChangeAspect="1"/>
          </p:cNvPicPr>
          <p:nvPr/>
        </p:nvPicPr>
        <p:blipFill>
          <a:blip r:embed="rId2"/>
          <a:stretch>
            <a:fillRect/>
          </a:stretch>
        </p:blipFill>
        <p:spPr>
          <a:xfrm>
            <a:off x="379580" y="858925"/>
            <a:ext cx="5815013" cy="3238500"/>
          </a:xfrm>
          <a:prstGeom prst="rect">
            <a:avLst/>
          </a:prstGeom>
        </p:spPr>
      </p:pic>
      <p:sp>
        <p:nvSpPr>
          <p:cNvPr id="2" name="Title 1">
            <a:extLst>
              <a:ext uri="{FF2B5EF4-FFF2-40B4-BE49-F238E27FC236}">
                <a16:creationId xmlns:a16="http://schemas.microsoft.com/office/drawing/2014/main" id="{3FE9F8CE-EB7B-48F5-9313-B18A885269DA}"/>
              </a:ext>
            </a:extLst>
          </p:cNvPr>
          <p:cNvSpPr>
            <a:spLocks noGrp="1"/>
          </p:cNvSpPr>
          <p:nvPr>
            <p:ph type="title"/>
          </p:nvPr>
        </p:nvSpPr>
        <p:spPr>
          <a:xfrm>
            <a:off x="352265" y="198525"/>
            <a:ext cx="8596668" cy="1320800"/>
          </a:xfrm>
        </p:spPr>
        <p:txBody>
          <a:bodyPr>
            <a:normAutofit/>
          </a:bodyPr>
          <a:lstStyle/>
          <a:p>
            <a:r>
              <a:rPr lang="en-US" sz="2800" dirty="0"/>
              <a:t>Click on “click here” under the </a:t>
            </a:r>
            <a:r>
              <a:rPr lang="en-US" sz="2800" dirty="0" err="1"/>
              <a:t>SciENcv</a:t>
            </a:r>
            <a:endParaRPr lang="en-US" sz="2800" dirty="0"/>
          </a:p>
        </p:txBody>
      </p:sp>
      <p:sp>
        <p:nvSpPr>
          <p:cNvPr id="5" name="Rectangle 4">
            <a:extLst>
              <a:ext uri="{FF2B5EF4-FFF2-40B4-BE49-F238E27FC236}">
                <a16:creationId xmlns:a16="http://schemas.microsoft.com/office/drawing/2014/main" id="{4C1CD70F-47EA-4886-AA19-52939F551E69}"/>
              </a:ext>
            </a:extLst>
          </p:cNvPr>
          <p:cNvSpPr/>
          <p:nvPr/>
        </p:nvSpPr>
        <p:spPr>
          <a:xfrm>
            <a:off x="3196206" y="3631179"/>
            <a:ext cx="1266737" cy="55192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D6DDB3-58D9-4338-A65A-B6C3DD4BE28C}"/>
              </a:ext>
            </a:extLst>
          </p:cNvPr>
          <p:cNvPicPr>
            <a:picLocks noChangeAspect="1"/>
          </p:cNvPicPr>
          <p:nvPr/>
        </p:nvPicPr>
        <p:blipFill>
          <a:blip r:embed="rId3"/>
          <a:stretch>
            <a:fillRect/>
          </a:stretch>
        </p:blipFill>
        <p:spPr>
          <a:xfrm>
            <a:off x="6096000" y="1627172"/>
            <a:ext cx="5442227" cy="4140972"/>
          </a:xfrm>
          <a:prstGeom prst="rect">
            <a:avLst/>
          </a:prstGeom>
        </p:spPr>
      </p:pic>
      <p:sp>
        <p:nvSpPr>
          <p:cNvPr id="7" name="Title 1">
            <a:extLst>
              <a:ext uri="{FF2B5EF4-FFF2-40B4-BE49-F238E27FC236}">
                <a16:creationId xmlns:a16="http://schemas.microsoft.com/office/drawing/2014/main" id="{DE11AF3D-BEA5-4BF6-84F4-C028E211962D}"/>
              </a:ext>
            </a:extLst>
          </p:cNvPr>
          <p:cNvSpPr txBox="1">
            <a:spLocks/>
          </p:cNvSpPr>
          <p:nvPr/>
        </p:nvSpPr>
        <p:spPr>
          <a:xfrm>
            <a:off x="406793" y="4257670"/>
            <a:ext cx="6958741" cy="2600329"/>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t>Enter the document name, we recommend you include whether the Biosketch is for NIH or NSF so you can reuse it if needed.</a:t>
            </a:r>
          </a:p>
          <a:p>
            <a:endParaRPr lang="en-US" sz="1400" dirty="0"/>
          </a:p>
          <a:p>
            <a:r>
              <a:rPr lang="en-US" sz="1400" dirty="0"/>
              <a:t>Select the format to match your proposal/sponsor.</a:t>
            </a:r>
          </a:p>
          <a:p>
            <a:endParaRPr lang="en-US" sz="1400" dirty="0"/>
          </a:p>
          <a:p>
            <a:r>
              <a:rPr lang="en-US" sz="1400" dirty="0"/>
              <a:t>If you have an existing Biosketch you can select existing document and edit as necessary. (strongly recommend you only use a previously existing NSF Biosketch if you are doing another NSF Biosketch, or an NIH Biosketch if you are creating a new NIH Biosketch.)</a:t>
            </a:r>
          </a:p>
          <a:p>
            <a:r>
              <a:rPr lang="en-US" sz="1400" dirty="0"/>
              <a:t>If you do not have a previously created Biosketch you want to use as a base then start with a black document. </a:t>
            </a:r>
          </a:p>
          <a:p>
            <a:endParaRPr lang="en-US" sz="1400" dirty="0"/>
          </a:p>
          <a:p>
            <a:r>
              <a:rPr lang="en-US" sz="1400" dirty="0"/>
              <a:t>If you link to ORCID, NSF, or </a:t>
            </a:r>
            <a:r>
              <a:rPr lang="en-US" sz="1400" dirty="0" err="1"/>
              <a:t>eraCommons</a:t>
            </a:r>
            <a:r>
              <a:rPr lang="en-US" sz="1400" dirty="0"/>
              <a:t> then your background information should pull automatically</a:t>
            </a:r>
          </a:p>
        </p:txBody>
      </p:sp>
      <p:sp>
        <p:nvSpPr>
          <p:cNvPr id="8" name="Title 1">
            <a:extLst>
              <a:ext uri="{FF2B5EF4-FFF2-40B4-BE49-F238E27FC236}">
                <a16:creationId xmlns:a16="http://schemas.microsoft.com/office/drawing/2014/main" id="{FE632DE3-CDF6-4212-A68D-1DE3670267B3}"/>
              </a:ext>
            </a:extLst>
          </p:cNvPr>
          <p:cNvSpPr txBox="1">
            <a:spLocks/>
          </p:cNvSpPr>
          <p:nvPr/>
        </p:nvSpPr>
        <p:spPr>
          <a:xfrm>
            <a:off x="6912527" y="814091"/>
            <a:ext cx="2709645" cy="865479"/>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The layout of the upcoming slides might look different depending on your choice of format</a:t>
            </a:r>
          </a:p>
        </p:txBody>
      </p:sp>
    </p:spTree>
    <p:extLst>
      <p:ext uri="{BB962C8B-B14F-4D97-AF65-F5344CB8AC3E}">
        <p14:creationId xmlns:p14="http://schemas.microsoft.com/office/powerpoint/2010/main" val="189216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6615-3FCB-4B28-BB1D-5CDB88101FD3}"/>
              </a:ext>
            </a:extLst>
          </p:cNvPr>
          <p:cNvSpPr>
            <a:spLocks noGrp="1"/>
          </p:cNvSpPr>
          <p:nvPr>
            <p:ph type="title"/>
          </p:nvPr>
        </p:nvSpPr>
        <p:spPr>
          <a:xfrm>
            <a:off x="652167" y="1532388"/>
            <a:ext cx="3508772" cy="3517783"/>
          </a:xfrm>
        </p:spPr>
        <p:txBody>
          <a:bodyPr>
            <a:normAutofit fontScale="90000"/>
          </a:bodyPr>
          <a:lstStyle/>
          <a:p>
            <a:r>
              <a:rPr lang="en-US" dirty="0"/>
              <a:t>If you do not link your accounts, then you will have to go in manually and add that information. </a:t>
            </a:r>
          </a:p>
        </p:txBody>
      </p:sp>
      <p:pic>
        <p:nvPicPr>
          <p:cNvPr id="4" name="Picture 3">
            <a:extLst>
              <a:ext uri="{FF2B5EF4-FFF2-40B4-BE49-F238E27FC236}">
                <a16:creationId xmlns:a16="http://schemas.microsoft.com/office/drawing/2014/main" id="{F3D8F546-F92C-468A-9DDF-1C39BFFDB722}"/>
              </a:ext>
            </a:extLst>
          </p:cNvPr>
          <p:cNvPicPr>
            <a:picLocks noChangeAspect="1"/>
          </p:cNvPicPr>
          <p:nvPr/>
        </p:nvPicPr>
        <p:blipFill>
          <a:blip r:embed="rId2"/>
          <a:stretch>
            <a:fillRect/>
          </a:stretch>
        </p:blipFill>
        <p:spPr>
          <a:xfrm>
            <a:off x="4374830" y="394282"/>
            <a:ext cx="5781874" cy="5599651"/>
          </a:xfrm>
          <a:prstGeom prst="rect">
            <a:avLst/>
          </a:prstGeom>
        </p:spPr>
      </p:pic>
    </p:spTree>
    <p:extLst>
      <p:ext uri="{BB962C8B-B14F-4D97-AF65-F5344CB8AC3E}">
        <p14:creationId xmlns:p14="http://schemas.microsoft.com/office/powerpoint/2010/main" val="114472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6E451B-AC91-47E2-9BF4-62FFA2C40B4F}"/>
              </a:ext>
            </a:extLst>
          </p:cNvPr>
          <p:cNvPicPr>
            <a:picLocks noChangeAspect="1"/>
          </p:cNvPicPr>
          <p:nvPr/>
        </p:nvPicPr>
        <p:blipFill>
          <a:blip r:embed="rId2"/>
          <a:stretch>
            <a:fillRect/>
          </a:stretch>
        </p:blipFill>
        <p:spPr>
          <a:xfrm>
            <a:off x="771316" y="455527"/>
            <a:ext cx="9555532" cy="6093203"/>
          </a:xfrm>
          <a:prstGeom prst="rect">
            <a:avLst/>
          </a:prstGeom>
        </p:spPr>
      </p:pic>
    </p:spTree>
    <p:extLst>
      <p:ext uri="{BB962C8B-B14F-4D97-AF65-F5344CB8AC3E}">
        <p14:creationId xmlns:p14="http://schemas.microsoft.com/office/powerpoint/2010/main" val="13786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51F661-E6E4-4929-AD28-27F13B4C2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625" y="246363"/>
            <a:ext cx="7994710" cy="6017321"/>
          </a:xfrm>
          <a:prstGeom prst="rect">
            <a:avLst/>
          </a:prstGeom>
        </p:spPr>
      </p:pic>
    </p:spTree>
    <p:extLst>
      <p:ext uri="{BB962C8B-B14F-4D97-AF65-F5344CB8AC3E}">
        <p14:creationId xmlns:p14="http://schemas.microsoft.com/office/powerpoint/2010/main" val="63697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BDBD5-1AFD-4E20-8199-FA760855FD97}"/>
              </a:ext>
            </a:extLst>
          </p:cNvPr>
          <p:cNvPicPr>
            <a:picLocks noChangeAspect="1"/>
          </p:cNvPicPr>
          <p:nvPr/>
        </p:nvPicPr>
        <p:blipFill rotWithShape="1">
          <a:blip r:embed="rId2"/>
          <a:srcRect l="5669" r="14535" b="16086"/>
          <a:stretch/>
        </p:blipFill>
        <p:spPr>
          <a:xfrm>
            <a:off x="1227271" y="938362"/>
            <a:ext cx="8263579" cy="5322832"/>
          </a:xfrm>
          <a:prstGeom prst="rect">
            <a:avLst/>
          </a:prstGeom>
        </p:spPr>
      </p:pic>
      <p:sp>
        <p:nvSpPr>
          <p:cNvPr id="5" name="Oval 4">
            <a:extLst>
              <a:ext uri="{FF2B5EF4-FFF2-40B4-BE49-F238E27FC236}">
                <a16:creationId xmlns:a16="http://schemas.microsoft.com/office/drawing/2014/main" id="{C5FCFE0F-9BE1-41AA-9CB0-39217B3CC952}"/>
              </a:ext>
            </a:extLst>
          </p:cNvPr>
          <p:cNvSpPr/>
          <p:nvPr/>
        </p:nvSpPr>
        <p:spPr>
          <a:xfrm>
            <a:off x="8340202" y="828477"/>
            <a:ext cx="1501630" cy="123318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84BD21C-7786-40C0-8E3B-A9222BD421E5}"/>
              </a:ext>
            </a:extLst>
          </p:cNvPr>
          <p:cNvSpPr>
            <a:spLocks noGrp="1"/>
          </p:cNvSpPr>
          <p:nvPr>
            <p:ph type="title"/>
          </p:nvPr>
        </p:nvSpPr>
        <p:spPr>
          <a:xfrm>
            <a:off x="1818398" y="227162"/>
            <a:ext cx="5541140" cy="711200"/>
          </a:xfrm>
        </p:spPr>
        <p:txBody>
          <a:bodyPr>
            <a:normAutofit fontScale="90000"/>
          </a:bodyPr>
          <a:lstStyle/>
          <a:p>
            <a:r>
              <a:rPr lang="en-US" sz="2400" dirty="0"/>
              <a:t>https://www.ncbi.nlm.nih.gov/sciencv/</a:t>
            </a:r>
          </a:p>
        </p:txBody>
      </p:sp>
    </p:spTree>
    <p:extLst>
      <p:ext uri="{BB962C8B-B14F-4D97-AF65-F5344CB8AC3E}">
        <p14:creationId xmlns:p14="http://schemas.microsoft.com/office/powerpoint/2010/main" val="352554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903458-9C07-460F-9CAF-21F46062F076}"/>
              </a:ext>
            </a:extLst>
          </p:cNvPr>
          <p:cNvPicPr>
            <a:picLocks noChangeAspect="1"/>
          </p:cNvPicPr>
          <p:nvPr/>
        </p:nvPicPr>
        <p:blipFill>
          <a:blip r:embed="rId2"/>
          <a:stretch>
            <a:fillRect/>
          </a:stretch>
        </p:blipFill>
        <p:spPr>
          <a:xfrm>
            <a:off x="8003097" y="436227"/>
            <a:ext cx="3474079" cy="6270641"/>
          </a:xfrm>
          <a:prstGeom prst="rect">
            <a:avLst/>
          </a:prstGeom>
        </p:spPr>
      </p:pic>
      <p:pic>
        <p:nvPicPr>
          <p:cNvPr id="5" name="Picture 4">
            <a:extLst>
              <a:ext uri="{FF2B5EF4-FFF2-40B4-BE49-F238E27FC236}">
                <a16:creationId xmlns:a16="http://schemas.microsoft.com/office/drawing/2014/main" id="{5B053F84-237E-4152-B669-D47F1877DC61}"/>
              </a:ext>
            </a:extLst>
          </p:cNvPr>
          <p:cNvPicPr>
            <a:picLocks noChangeAspect="1"/>
          </p:cNvPicPr>
          <p:nvPr/>
        </p:nvPicPr>
        <p:blipFill>
          <a:blip r:embed="rId3"/>
          <a:stretch>
            <a:fillRect/>
          </a:stretch>
        </p:blipFill>
        <p:spPr>
          <a:xfrm>
            <a:off x="957448" y="3353433"/>
            <a:ext cx="5299636" cy="3241853"/>
          </a:xfrm>
          <a:prstGeom prst="rect">
            <a:avLst/>
          </a:prstGeom>
        </p:spPr>
      </p:pic>
      <p:sp>
        <p:nvSpPr>
          <p:cNvPr id="2" name="Title 1">
            <a:extLst>
              <a:ext uri="{FF2B5EF4-FFF2-40B4-BE49-F238E27FC236}">
                <a16:creationId xmlns:a16="http://schemas.microsoft.com/office/drawing/2014/main" id="{ACDBA879-05E1-44B6-8A37-84F4CF39A713}"/>
              </a:ext>
            </a:extLst>
          </p:cNvPr>
          <p:cNvSpPr>
            <a:spLocks noGrp="1"/>
          </p:cNvSpPr>
          <p:nvPr>
            <p:ph type="title"/>
          </p:nvPr>
        </p:nvSpPr>
        <p:spPr>
          <a:xfrm>
            <a:off x="652167" y="218113"/>
            <a:ext cx="7350930" cy="2007765"/>
          </a:xfrm>
        </p:spPr>
        <p:txBody>
          <a:bodyPr>
            <a:noAutofit/>
          </a:bodyPr>
          <a:lstStyle/>
          <a:p>
            <a:r>
              <a:rPr lang="en-US" sz="2000" dirty="0"/>
              <a:t>Review information before downloading to ensure all information is accurate and you have selected the publications you wish to showcase.</a:t>
            </a:r>
            <a:br>
              <a:rPr lang="en-US" sz="2000" dirty="0"/>
            </a:br>
            <a:br>
              <a:rPr lang="en-US" sz="2000" dirty="0"/>
            </a:br>
            <a:r>
              <a:rPr lang="en-US" sz="2000" dirty="0"/>
              <a:t>To make changes or updates, do so via </a:t>
            </a:r>
            <a:r>
              <a:rPr lang="en-US" sz="2000" dirty="0" err="1"/>
              <a:t>SciENcv</a:t>
            </a:r>
            <a:r>
              <a:rPr lang="en-US" sz="2000" dirty="0"/>
              <a:t> by editing your Biosketch to make the changes. Do </a:t>
            </a:r>
            <a:r>
              <a:rPr lang="en-US" sz="2000" b="1" dirty="0"/>
              <a:t>NOT</a:t>
            </a:r>
            <a:r>
              <a:rPr lang="en-US" sz="2000" dirty="0"/>
              <a:t> edit the downloaded PDF.</a:t>
            </a:r>
            <a:br>
              <a:rPr lang="en-US" sz="2000" dirty="0"/>
            </a:br>
            <a:br>
              <a:rPr lang="en-US" sz="2000" dirty="0"/>
            </a:br>
            <a:r>
              <a:rPr lang="en-US" sz="2000" dirty="0"/>
              <a:t>Go ahead and download via PDF</a:t>
            </a:r>
          </a:p>
        </p:txBody>
      </p:sp>
    </p:spTree>
    <p:extLst>
      <p:ext uri="{BB962C8B-B14F-4D97-AF65-F5344CB8AC3E}">
        <p14:creationId xmlns:p14="http://schemas.microsoft.com/office/powerpoint/2010/main" val="14424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2252C-1ED2-43EF-81C9-4D954D859B03}"/>
              </a:ext>
            </a:extLst>
          </p:cNvPr>
          <p:cNvPicPr>
            <a:picLocks noChangeAspect="1"/>
          </p:cNvPicPr>
          <p:nvPr/>
        </p:nvPicPr>
        <p:blipFill>
          <a:blip r:embed="rId2"/>
          <a:stretch>
            <a:fillRect/>
          </a:stretch>
        </p:blipFill>
        <p:spPr>
          <a:xfrm>
            <a:off x="562061" y="609599"/>
            <a:ext cx="5041785" cy="6125915"/>
          </a:xfrm>
          <a:prstGeom prst="rect">
            <a:avLst/>
          </a:prstGeom>
        </p:spPr>
      </p:pic>
      <p:pic>
        <p:nvPicPr>
          <p:cNvPr id="5" name="Picture 4">
            <a:extLst>
              <a:ext uri="{FF2B5EF4-FFF2-40B4-BE49-F238E27FC236}">
                <a16:creationId xmlns:a16="http://schemas.microsoft.com/office/drawing/2014/main" id="{C9DD8078-7B72-481E-BFCD-56C18485F302}"/>
              </a:ext>
            </a:extLst>
          </p:cNvPr>
          <p:cNvPicPr>
            <a:picLocks noChangeAspect="1"/>
          </p:cNvPicPr>
          <p:nvPr/>
        </p:nvPicPr>
        <p:blipFill>
          <a:blip r:embed="rId3"/>
          <a:stretch>
            <a:fillRect/>
          </a:stretch>
        </p:blipFill>
        <p:spPr>
          <a:xfrm>
            <a:off x="5947792" y="3820137"/>
            <a:ext cx="4957895" cy="2732250"/>
          </a:xfrm>
          <a:prstGeom prst="rect">
            <a:avLst/>
          </a:prstGeom>
        </p:spPr>
      </p:pic>
      <p:sp>
        <p:nvSpPr>
          <p:cNvPr id="2" name="Rectangle 1">
            <a:extLst>
              <a:ext uri="{FF2B5EF4-FFF2-40B4-BE49-F238E27FC236}">
                <a16:creationId xmlns:a16="http://schemas.microsoft.com/office/drawing/2014/main" id="{8DC140F6-D76D-42D8-8253-248AB75D8073}"/>
              </a:ext>
            </a:extLst>
          </p:cNvPr>
          <p:cNvSpPr/>
          <p:nvPr/>
        </p:nvSpPr>
        <p:spPr>
          <a:xfrm>
            <a:off x="5824756" y="1289537"/>
            <a:ext cx="3528969" cy="1815882"/>
          </a:xfrm>
          <a:prstGeom prst="rect">
            <a:avLst/>
          </a:prstGeom>
        </p:spPr>
        <p:txBody>
          <a:bodyPr wrap="square">
            <a:spAutoFit/>
          </a:bodyPr>
          <a:lstStyle/>
          <a:p>
            <a:r>
              <a:rPr lang="en-US" sz="2800" b="1" dirty="0">
                <a:solidFill>
                  <a:schemeClr val="accent1"/>
                </a:solidFill>
              </a:rPr>
              <a:t>Remember</a:t>
            </a:r>
            <a:r>
              <a:rPr lang="en-US" sz="2800" dirty="0">
                <a:solidFill>
                  <a:schemeClr val="accent1"/>
                </a:solidFill>
              </a:rPr>
              <a:t> that </a:t>
            </a:r>
            <a:r>
              <a:rPr lang="en-US" sz="2800" b="1" dirty="0">
                <a:solidFill>
                  <a:schemeClr val="accent1"/>
                </a:solidFill>
              </a:rPr>
              <a:t>no</a:t>
            </a:r>
            <a:r>
              <a:rPr lang="en-US" sz="2800" dirty="0">
                <a:solidFill>
                  <a:schemeClr val="accent1"/>
                </a:solidFill>
              </a:rPr>
              <a:t> other form or document can be used for NSF</a:t>
            </a:r>
          </a:p>
        </p:txBody>
      </p:sp>
    </p:spTree>
    <p:extLst>
      <p:ext uri="{BB962C8B-B14F-4D97-AF65-F5344CB8AC3E}">
        <p14:creationId xmlns:p14="http://schemas.microsoft.com/office/powerpoint/2010/main" val="221594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D57B-749A-42B6-85B7-1F454D6BAAC3}"/>
              </a:ext>
            </a:extLst>
          </p:cNvPr>
          <p:cNvSpPr>
            <a:spLocks noGrp="1"/>
          </p:cNvSpPr>
          <p:nvPr>
            <p:ph type="title"/>
          </p:nvPr>
        </p:nvSpPr>
        <p:spPr>
          <a:xfrm>
            <a:off x="677334" y="609600"/>
            <a:ext cx="3047378" cy="1303090"/>
          </a:xfrm>
        </p:spPr>
        <p:txBody>
          <a:bodyPr>
            <a:noAutofit/>
          </a:bodyPr>
          <a:lstStyle/>
          <a:p>
            <a:r>
              <a:rPr lang="en-US" sz="2000" dirty="0"/>
              <a:t>You can also make a duplicate of an existing biosketch. Only make an NIH biosketch using an existing NIH biosketch, and only make an NSF biosketch using an existing NSF biosketch.</a:t>
            </a:r>
            <a:br>
              <a:rPr lang="en-US" sz="2000" dirty="0"/>
            </a:br>
            <a:br>
              <a:rPr lang="en-US" sz="2000" dirty="0"/>
            </a:br>
            <a:r>
              <a:rPr lang="en-US" sz="2000" dirty="0"/>
              <a:t>Use the existing Biosketch as a base, and update the necessary citations. Do </a:t>
            </a:r>
            <a:r>
              <a:rPr lang="en-US" sz="2000" b="1" dirty="0"/>
              <a:t>NOT</a:t>
            </a:r>
            <a:r>
              <a:rPr lang="en-US" sz="2000" dirty="0"/>
              <a:t> create a duplicate. </a:t>
            </a:r>
            <a:br>
              <a:rPr lang="en-US" sz="2000" dirty="0"/>
            </a:br>
            <a:br>
              <a:rPr lang="en-US" sz="2000" dirty="0"/>
            </a:br>
            <a:r>
              <a:rPr lang="en-US" sz="2000" dirty="0"/>
              <a:t>Cater each Biosketch to the sponsor’s RFP/Solicitation</a:t>
            </a:r>
          </a:p>
        </p:txBody>
      </p:sp>
      <p:pic>
        <p:nvPicPr>
          <p:cNvPr id="4" name="Picture 2">
            <a:extLst>
              <a:ext uri="{FF2B5EF4-FFF2-40B4-BE49-F238E27FC236}">
                <a16:creationId xmlns:a16="http://schemas.microsoft.com/office/drawing/2014/main" id="{CCA5FE2C-2267-4B28-9F85-4C6F44C0F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526" y="767938"/>
            <a:ext cx="6043210" cy="53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5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24618-F2E5-4D39-8715-34CFF38B8F5D}"/>
              </a:ext>
            </a:extLst>
          </p:cNvPr>
          <p:cNvPicPr>
            <a:picLocks noChangeAspect="1"/>
          </p:cNvPicPr>
          <p:nvPr/>
        </p:nvPicPr>
        <p:blipFill>
          <a:blip r:embed="rId2"/>
          <a:stretch>
            <a:fillRect/>
          </a:stretch>
        </p:blipFill>
        <p:spPr>
          <a:xfrm>
            <a:off x="3332076" y="860226"/>
            <a:ext cx="8353417" cy="5137548"/>
          </a:xfrm>
          <a:prstGeom prst="rect">
            <a:avLst/>
          </a:prstGeom>
        </p:spPr>
      </p:pic>
      <p:sp>
        <p:nvSpPr>
          <p:cNvPr id="2" name="Title 1">
            <a:extLst>
              <a:ext uri="{FF2B5EF4-FFF2-40B4-BE49-F238E27FC236}">
                <a16:creationId xmlns:a16="http://schemas.microsoft.com/office/drawing/2014/main" id="{51A8F8D1-76A8-48FB-9FC2-1340EF8B738F}"/>
              </a:ext>
            </a:extLst>
          </p:cNvPr>
          <p:cNvSpPr>
            <a:spLocks noGrp="1"/>
          </p:cNvSpPr>
          <p:nvPr>
            <p:ph type="title"/>
          </p:nvPr>
        </p:nvSpPr>
        <p:spPr>
          <a:xfrm>
            <a:off x="199162" y="860226"/>
            <a:ext cx="3132914" cy="2227604"/>
          </a:xfrm>
        </p:spPr>
        <p:txBody>
          <a:bodyPr>
            <a:noAutofit/>
          </a:bodyPr>
          <a:lstStyle/>
          <a:p>
            <a:r>
              <a:rPr lang="en-US" sz="2400" dirty="0"/>
              <a:t>You will sometimes get a warning that the old format of your existing biosketch is outdated and no longer compliant with NIH or NSF. You can click on upgrade to update it to the most current format.</a:t>
            </a:r>
          </a:p>
        </p:txBody>
      </p:sp>
    </p:spTree>
    <p:extLst>
      <p:ext uri="{BB962C8B-B14F-4D97-AF65-F5344CB8AC3E}">
        <p14:creationId xmlns:p14="http://schemas.microsoft.com/office/powerpoint/2010/main" val="104170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6493-999E-418E-9A01-097E71470655}"/>
              </a:ext>
            </a:extLst>
          </p:cNvPr>
          <p:cNvSpPr>
            <a:spLocks noGrp="1"/>
          </p:cNvSpPr>
          <p:nvPr>
            <p:ph type="title"/>
          </p:nvPr>
        </p:nvSpPr>
        <p:spPr>
          <a:xfrm>
            <a:off x="1021283" y="489040"/>
            <a:ext cx="8596668" cy="1320800"/>
          </a:xfrm>
        </p:spPr>
        <p:txBody>
          <a:bodyPr/>
          <a:lstStyle/>
          <a:p>
            <a:r>
              <a:rPr lang="en-US" dirty="0"/>
              <a:t>Publications can be rearranged for NSF</a:t>
            </a:r>
          </a:p>
        </p:txBody>
      </p:sp>
      <p:pic>
        <p:nvPicPr>
          <p:cNvPr id="4" name="Picture 3">
            <a:extLst>
              <a:ext uri="{FF2B5EF4-FFF2-40B4-BE49-F238E27FC236}">
                <a16:creationId xmlns:a16="http://schemas.microsoft.com/office/drawing/2014/main" id="{7FAC1B84-697E-49CE-A0F0-C311569C4671}"/>
              </a:ext>
            </a:extLst>
          </p:cNvPr>
          <p:cNvPicPr>
            <a:picLocks noChangeAspect="1"/>
          </p:cNvPicPr>
          <p:nvPr/>
        </p:nvPicPr>
        <p:blipFill>
          <a:blip r:embed="rId2"/>
          <a:stretch>
            <a:fillRect/>
          </a:stretch>
        </p:blipFill>
        <p:spPr>
          <a:xfrm>
            <a:off x="1095892" y="1348432"/>
            <a:ext cx="8447449" cy="5020528"/>
          </a:xfrm>
          <a:prstGeom prst="rect">
            <a:avLst/>
          </a:prstGeom>
        </p:spPr>
      </p:pic>
    </p:spTree>
    <p:extLst>
      <p:ext uri="{BB962C8B-B14F-4D97-AF65-F5344CB8AC3E}">
        <p14:creationId xmlns:p14="http://schemas.microsoft.com/office/powerpoint/2010/main" val="329673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BC73-DA1E-42D6-A050-FA131561AE32}"/>
              </a:ext>
            </a:extLst>
          </p:cNvPr>
          <p:cNvSpPr>
            <a:spLocks noGrp="1"/>
          </p:cNvSpPr>
          <p:nvPr>
            <p:ph type="title"/>
          </p:nvPr>
        </p:nvSpPr>
        <p:spPr>
          <a:xfrm>
            <a:off x="484387" y="341153"/>
            <a:ext cx="8596668" cy="1320800"/>
          </a:xfrm>
        </p:spPr>
        <p:txBody>
          <a:bodyPr>
            <a:noAutofit/>
          </a:bodyPr>
          <a:lstStyle/>
          <a:p>
            <a:r>
              <a:rPr lang="en-US" sz="1800" dirty="0"/>
              <a:t>Senior personnel who wish to include publications in the products section of the biographical sketch that include multiple authors may, at their discretion, choose to list one or more of the authors and then "</a:t>
            </a:r>
            <a:r>
              <a:rPr lang="en-US" sz="1800" i="1" dirty="0"/>
              <a:t>et al</a:t>
            </a:r>
            <a:r>
              <a:rPr lang="en-US" sz="1800" dirty="0"/>
              <a:t>" in lieu of including the complete listing of authors' names. </a:t>
            </a:r>
            <a:br>
              <a:rPr lang="en-US" sz="1800" dirty="0"/>
            </a:br>
            <a:endParaRPr lang="en-US" sz="1800" dirty="0"/>
          </a:p>
        </p:txBody>
      </p:sp>
      <p:pic>
        <p:nvPicPr>
          <p:cNvPr id="4" name="Picture 3">
            <a:extLst>
              <a:ext uri="{FF2B5EF4-FFF2-40B4-BE49-F238E27FC236}">
                <a16:creationId xmlns:a16="http://schemas.microsoft.com/office/drawing/2014/main" id="{3156FE9E-1C2D-4448-B092-B4E6C6096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21" y="1661953"/>
            <a:ext cx="7547844" cy="5084530"/>
          </a:xfrm>
          <a:prstGeom prst="rect">
            <a:avLst/>
          </a:prstGeom>
        </p:spPr>
      </p:pic>
      <p:sp>
        <p:nvSpPr>
          <p:cNvPr id="5" name="Arrow: Right 4">
            <a:extLst>
              <a:ext uri="{FF2B5EF4-FFF2-40B4-BE49-F238E27FC236}">
                <a16:creationId xmlns:a16="http://schemas.microsoft.com/office/drawing/2014/main" id="{EEE521A1-2E63-441A-B9B7-769CCC094C6B}"/>
              </a:ext>
            </a:extLst>
          </p:cNvPr>
          <p:cNvSpPr/>
          <p:nvPr/>
        </p:nvSpPr>
        <p:spPr>
          <a:xfrm rot="9976350">
            <a:off x="2634387" y="2101911"/>
            <a:ext cx="2133600" cy="38100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6" name="Arrow: Right 5">
            <a:extLst>
              <a:ext uri="{FF2B5EF4-FFF2-40B4-BE49-F238E27FC236}">
                <a16:creationId xmlns:a16="http://schemas.microsoft.com/office/drawing/2014/main" id="{61DC5BFD-54BA-4FC2-8C2C-B53A6CF9C967}"/>
              </a:ext>
            </a:extLst>
          </p:cNvPr>
          <p:cNvSpPr/>
          <p:nvPr/>
        </p:nvSpPr>
        <p:spPr>
          <a:xfrm rot="10800000">
            <a:off x="6862265" y="4492006"/>
            <a:ext cx="2133600" cy="38100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pic>
        <p:nvPicPr>
          <p:cNvPr id="7" name="Picture 6">
            <a:extLst>
              <a:ext uri="{FF2B5EF4-FFF2-40B4-BE49-F238E27FC236}">
                <a16:creationId xmlns:a16="http://schemas.microsoft.com/office/drawing/2014/main" id="{77C5D9DB-CD40-4378-9C82-C13385328E95}"/>
              </a:ext>
            </a:extLst>
          </p:cNvPr>
          <p:cNvPicPr>
            <a:picLocks noChangeAspect="1"/>
          </p:cNvPicPr>
          <p:nvPr/>
        </p:nvPicPr>
        <p:blipFill rotWithShape="1">
          <a:blip r:embed="rId3">
            <a:extLst>
              <a:ext uri="{28A0092B-C50C-407E-A947-70E740481C1C}">
                <a14:useLocalDpi xmlns:a14="http://schemas.microsoft.com/office/drawing/2010/main" val="0"/>
              </a:ext>
            </a:extLst>
          </a:blip>
          <a:srcRect t="41598" b="21984"/>
          <a:stretch/>
        </p:blipFill>
        <p:spPr>
          <a:xfrm>
            <a:off x="4473801" y="2274921"/>
            <a:ext cx="7336978" cy="1794617"/>
          </a:xfrm>
          <a:prstGeom prst="rect">
            <a:avLst/>
          </a:prstGeom>
        </p:spPr>
      </p:pic>
    </p:spTree>
    <p:extLst>
      <p:ext uri="{BB962C8B-B14F-4D97-AF65-F5344CB8AC3E}">
        <p14:creationId xmlns:p14="http://schemas.microsoft.com/office/powerpoint/2010/main" val="38951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E5F-1A20-4B0E-864E-E3B9C3763C42}"/>
              </a:ext>
            </a:extLst>
          </p:cNvPr>
          <p:cNvSpPr>
            <a:spLocks noGrp="1"/>
          </p:cNvSpPr>
          <p:nvPr>
            <p:ph type="title"/>
          </p:nvPr>
        </p:nvSpPr>
        <p:spPr>
          <a:xfrm>
            <a:off x="444381" y="374709"/>
            <a:ext cx="8596668" cy="1320800"/>
          </a:xfrm>
        </p:spPr>
        <p:txBody>
          <a:bodyPr>
            <a:normAutofit fontScale="90000"/>
          </a:bodyPr>
          <a:lstStyle/>
          <a:p>
            <a:r>
              <a:rPr lang="en-US" dirty="0"/>
              <a:t>Asterisks can be used to format text in a NIH Biosketch</a:t>
            </a:r>
            <a:br>
              <a:rPr lang="en-US" dirty="0"/>
            </a:br>
            <a:endParaRPr lang="en-US" dirty="0"/>
          </a:p>
        </p:txBody>
      </p:sp>
      <p:pic>
        <p:nvPicPr>
          <p:cNvPr id="4" name="Picture 3">
            <a:extLst>
              <a:ext uri="{FF2B5EF4-FFF2-40B4-BE49-F238E27FC236}">
                <a16:creationId xmlns:a16="http://schemas.microsoft.com/office/drawing/2014/main" id="{D1869B85-C63E-4A6E-811C-8B5536EB9EAE}"/>
              </a:ext>
            </a:extLst>
          </p:cNvPr>
          <p:cNvPicPr>
            <a:picLocks noChangeAspect="1"/>
          </p:cNvPicPr>
          <p:nvPr/>
        </p:nvPicPr>
        <p:blipFill>
          <a:blip r:embed="rId2"/>
          <a:stretch>
            <a:fillRect/>
          </a:stretch>
        </p:blipFill>
        <p:spPr>
          <a:xfrm>
            <a:off x="444381" y="1761881"/>
            <a:ext cx="9207573" cy="3165720"/>
          </a:xfrm>
          <a:prstGeom prst="rect">
            <a:avLst/>
          </a:prstGeom>
        </p:spPr>
      </p:pic>
      <p:sp>
        <p:nvSpPr>
          <p:cNvPr id="5" name="TextBox 24">
            <a:extLst>
              <a:ext uri="{FF2B5EF4-FFF2-40B4-BE49-F238E27FC236}">
                <a16:creationId xmlns:a16="http://schemas.microsoft.com/office/drawing/2014/main" id="{D5FA895F-8910-4C3D-93C2-81862C45BA15}"/>
              </a:ext>
            </a:extLst>
          </p:cNvPr>
          <p:cNvSpPr txBox="1"/>
          <p:nvPr/>
        </p:nvSpPr>
        <p:spPr>
          <a:xfrm>
            <a:off x="581487" y="4806053"/>
            <a:ext cx="11040793" cy="1351588"/>
          </a:xfrm>
          <a:prstGeom prst="rect">
            <a:avLst/>
          </a:prstGeom>
        </p:spPr>
        <p:txBody>
          <a:bodyPr wrap="square" lIns="0" tIns="0" rIns="0" bIns="0" rtlCol="0" anchor="t">
            <a:spAutoFit/>
          </a:bodyPr>
          <a:lstStyle/>
          <a:p>
            <a:pPr>
              <a:lnSpc>
                <a:spcPts val="12383"/>
              </a:lnSpc>
            </a:pPr>
            <a:r>
              <a:rPr lang="en-US" sz="4400" dirty="0">
                <a:solidFill>
                  <a:schemeClr val="accent1"/>
                </a:solidFill>
              </a:rPr>
              <a:t>*text* = </a:t>
            </a:r>
            <a:r>
              <a:rPr lang="en-US" sz="4400" dirty="0">
                <a:solidFill>
                  <a:schemeClr val="accent1"/>
                </a:solidFill>
                <a:ea typeface="Open Sans Italics" panose="020B0604020202020204" charset="0"/>
                <a:cs typeface="Open Sans Italics" panose="020B0604020202020204" charset="0"/>
              </a:rPr>
              <a:t>Italics	</a:t>
            </a:r>
            <a:r>
              <a:rPr lang="en-US" sz="4400" dirty="0">
                <a:solidFill>
                  <a:schemeClr val="accent1"/>
                </a:solidFill>
              </a:rPr>
              <a:t>			**text** = </a:t>
            </a:r>
            <a:r>
              <a:rPr lang="en-US" sz="4400" b="1" dirty="0">
                <a:solidFill>
                  <a:schemeClr val="accent1"/>
                </a:solidFill>
              </a:rPr>
              <a:t>Bold</a:t>
            </a:r>
          </a:p>
        </p:txBody>
      </p:sp>
    </p:spTree>
    <p:extLst>
      <p:ext uri="{BB962C8B-B14F-4D97-AF65-F5344CB8AC3E}">
        <p14:creationId xmlns:p14="http://schemas.microsoft.com/office/powerpoint/2010/main" val="377065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13EFF-E22D-465D-A4D0-5429E6CCF999}"/>
              </a:ext>
            </a:extLst>
          </p:cNvPr>
          <p:cNvPicPr>
            <a:picLocks noChangeAspect="1"/>
          </p:cNvPicPr>
          <p:nvPr/>
        </p:nvPicPr>
        <p:blipFill>
          <a:blip r:embed="rId2"/>
          <a:stretch>
            <a:fillRect/>
          </a:stretch>
        </p:blipFill>
        <p:spPr>
          <a:xfrm>
            <a:off x="1952422" y="275332"/>
            <a:ext cx="5899674" cy="6447407"/>
          </a:xfrm>
          <a:prstGeom prst="rect">
            <a:avLst/>
          </a:prstGeom>
        </p:spPr>
      </p:pic>
      <p:pic>
        <p:nvPicPr>
          <p:cNvPr id="5" name="Picture 4">
            <a:extLst>
              <a:ext uri="{FF2B5EF4-FFF2-40B4-BE49-F238E27FC236}">
                <a16:creationId xmlns:a16="http://schemas.microsoft.com/office/drawing/2014/main" id="{97734807-39E5-4113-9D2B-C6AB32A6F2D1}"/>
              </a:ext>
            </a:extLst>
          </p:cNvPr>
          <p:cNvPicPr>
            <a:picLocks noChangeAspect="1"/>
          </p:cNvPicPr>
          <p:nvPr/>
        </p:nvPicPr>
        <p:blipFill>
          <a:blip r:embed="rId3"/>
          <a:stretch>
            <a:fillRect/>
          </a:stretch>
        </p:blipFill>
        <p:spPr>
          <a:xfrm>
            <a:off x="7911265" y="275333"/>
            <a:ext cx="3436555" cy="6307335"/>
          </a:xfrm>
          <a:prstGeom prst="rect">
            <a:avLst/>
          </a:prstGeom>
        </p:spPr>
      </p:pic>
      <p:sp>
        <p:nvSpPr>
          <p:cNvPr id="2" name="Title 1">
            <a:extLst>
              <a:ext uri="{FF2B5EF4-FFF2-40B4-BE49-F238E27FC236}">
                <a16:creationId xmlns:a16="http://schemas.microsoft.com/office/drawing/2014/main" id="{B4EFE0A9-3E4A-4537-BDB2-2D774D7E918A}"/>
              </a:ext>
            </a:extLst>
          </p:cNvPr>
          <p:cNvSpPr>
            <a:spLocks noGrp="1"/>
          </p:cNvSpPr>
          <p:nvPr>
            <p:ph type="title"/>
          </p:nvPr>
        </p:nvSpPr>
        <p:spPr>
          <a:xfrm>
            <a:off x="229434" y="195743"/>
            <a:ext cx="1722987" cy="2941740"/>
          </a:xfrm>
        </p:spPr>
        <p:txBody>
          <a:bodyPr>
            <a:normAutofit fontScale="90000"/>
          </a:bodyPr>
          <a:lstStyle/>
          <a:p>
            <a:r>
              <a:rPr lang="en-US" dirty="0"/>
              <a:t>NSF Current and Pending (other) Support</a:t>
            </a:r>
          </a:p>
        </p:txBody>
      </p:sp>
    </p:spTree>
    <p:extLst>
      <p:ext uri="{BB962C8B-B14F-4D97-AF65-F5344CB8AC3E}">
        <p14:creationId xmlns:p14="http://schemas.microsoft.com/office/powerpoint/2010/main" val="18961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B565-6338-44ED-A646-1B54EBFCB171}"/>
              </a:ext>
            </a:extLst>
          </p:cNvPr>
          <p:cNvSpPr>
            <a:spLocks noGrp="1"/>
          </p:cNvSpPr>
          <p:nvPr>
            <p:ph type="title"/>
          </p:nvPr>
        </p:nvSpPr>
        <p:spPr/>
        <p:txBody>
          <a:bodyPr/>
          <a:lstStyle/>
          <a:p>
            <a:r>
              <a:rPr lang="en-US" dirty="0"/>
              <a:t>If you are unable to download the PDF you might be missing information.</a:t>
            </a:r>
          </a:p>
        </p:txBody>
      </p:sp>
      <p:pic>
        <p:nvPicPr>
          <p:cNvPr id="4" name="Picture 3">
            <a:extLst>
              <a:ext uri="{FF2B5EF4-FFF2-40B4-BE49-F238E27FC236}">
                <a16:creationId xmlns:a16="http://schemas.microsoft.com/office/drawing/2014/main" id="{836C5634-D2A2-434F-BD26-BB13D774E56C}"/>
              </a:ext>
            </a:extLst>
          </p:cNvPr>
          <p:cNvPicPr>
            <a:picLocks noChangeAspect="1"/>
          </p:cNvPicPr>
          <p:nvPr/>
        </p:nvPicPr>
        <p:blipFill rotWithShape="1">
          <a:blip r:embed="rId2"/>
          <a:srcRect t="6231"/>
          <a:stretch/>
        </p:blipFill>
        <p:spPr>
          <a:xfrm>
            <a:off x="677334" y="2084352"/>
            <a:ext cx="5643495" cy="3822531"/>
          </a:xfrm>
          <a:prstGeom prst="rect">
            <a:avLst/>
          </a:prstGeom>
        </p:spPr>
      </p:pic>
      <p:pic>
        <p:nvPicPr>
          <p:cNvPr id="5" name="Picture 4">
            <a:extLst>
              <a:ext uri="{FF2B5EF4-FFF2-40B4-BE49-F238E27FC236}">
                <a16:creationId xmlns:a16="http://schemas.microsoft.com/office/drawing/2014/main" id="{99364FCF-5EB8-4BB0-8786-585E851E4E5E}"/>
              </a:ext>
            </a:extLst>
          </p:cNvPr>
          <p:cNvPicPr>
            <a:picLocks noChangeAspect="1"/>
          </p:cNvPicPr>
          <p:nvPr/>
        </p:nvPicPr>
        <p:blipFill rotWithShape="1">
          <a:blip r:embed="rId3"/>
          <a:srcRect t="8025" r="4735"/>
          <a:stretch/>
        </p:blipFill>
        <p:spPr>
          <a:xfrm>
            <a:off x="6317979" y="2084351"/>
            <a:ext cx="5748461" cy="3822531"/>
          </a:xfrm>
          <a:prstGeom prst="rect">
            <a:avLst/>
          </a:prstGeom>
        </p:spPr>
      </p:pic>
      <p:sp>
        <p:nvSpPr>
          <p:cNvPr id="6" name="Arrow: Right 5">
            <a:extLst>
              <a:ext uri="{FF2B5EF4-FFF2-40B4-BE49-F238E27FC236}">
                <a16:creationId xmlns:a16="http://schemas.microsoft.com/office/drawing/2014/main" id="{B3942581-B6A1-4758-B8FC-6AE413431634}"/>
              </a:ext>
            </a:extLst>
          </p:cNvPr>
          <p:cNvSpPr/>
          <p:nvPr/>
        </p:nvSpPr>
        <p:spPr>
          <a:xfrm rot="10800000">
            <a:off x="2711744" y="4947597"/>
            <a:ext cx="1887649" cy="6858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2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BD40-44B3-4FD9-A065-EC6115F1ACC2}"/>
              </a:ext>
            </a:extLst>
          </p:cNvPr>
          <p:cNvSpPr>
            <a:spLocks noGrp="1"/>
          </p:cNvSpPr>
          <p:nvPr>
            <p:ph type="title"/>
          </p:nvPr>
        </p:nvSpPr>
        <p:spPr>
          <a:xfrm>
            <a:off x="585056" y="5328873"/>
            <a:ext cx="8596668" cy="1320800"/>
          </a:xfrm>
        </p:spPr>
        <p:txBody>
          <a:bodyPr>
            <a:normAutofit/>
          </a:bodyPr>
          <a:lstStyle/>
          <a:p>
            <a:r>
              <a:rPr lang="en-US" dirty="0"/>
              <a:t>For further help go to: www.ncbi.nlm.nih.gov/sciencv/help/</a:t>
            </a:r>
          </a:p>
        </p:txBody>
      </p:sp>
      <p:pic>
        <p:nvPicPr>
          <p:cNvPr id="4" name="Picture 3">
            <a:extLst>
              <a:ext uri="{FF2B5EF4-FFF2-40B4-BE49-F238E27FC236}">
                <a16:creationId xmlns:a16="http://schemas.microsoft.com/office/drawing/2014/main" id="{69A9C6A0-796D-4655-B701-3AFBC85A95C0}"/>
              </a:ext>
            </a:extLst>
          </p:cNvPr>
          <p:cNvPicPr>
            <a:picLocks noChangeAspect="1"/>
          </p:cNvPicPr>
          <p:nvPr/>
        </p:nvPicPr>
        <p:blipFill>
          <a:blip r:embed="rId2"/>
          <a:stretch>
            <a:fillRect/>
          </a:stretch>
        </p:blipFill>
        <p:spPr>
          <a:xfrm>
            <a:off x="585056" y="427368"/>
            <a:ext cx="9037365" cy="4901505"/>
          </a:xfrm>
          <a:prstGeom prst="rect">
            <a:avLst/>
          </a:prstGeom>
        </p:spPr>
      </p:pic>
    </p:spTree>
    <p:extLst>
      <p:ext uri="{BB962C8B-B14F-4D97-AF65-F5344CB8AC3E}">
        <p14:creationId xmlns:p14="http://schemas.microsoft.com/office/powerpoint/2010/main" val="73608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5C84-411E-424D-B9BA-4BC969A0D124}"/>
              </a:ext>
            </a:extLst>
          </p:cNvPr>
          <p:cNvSpPr>
            <a:spLocks noGrp="1"/>
          </p:cNvSpPr>
          <p:nvPr>
            <p:ph type="title"/>
          </p:nvPr>
        </p:nvSpPr>
        <p:spPr>
          <a:xfrm>
            <a:off x="176169" y="609600"/>
            <a:ext cx="1266737" cy="2712440"/>
          </a:xfrm>
        </p:spPr>
        <p:txBody>
          <a:bodyPr>
            <a:normAutofit/>
          </a:bodyPr>
          <a:lstStyle/>
          <a:p>
            <a:r>
              <a:rPr lang="en-US" sz="1400" dirty="0"/>
              <a:t>You can use one of the suggested logins or hit more login options and choose Texas Christian University and use your SSO login information. </a:t>
            </a:r>
          </a:p>
        </p:txBody>
      </p:sp>
      <p:pic>
        <p:nvPicPr>
          <p:cNvPr id="4" name="Picture 3">
            <a:extLst>
              <a:ext uri="{FF2B5EF4-FFF2-40B4-BE49-F238E27FC236}">
                <a16:creationId xmlns:a16="http://schemas.microsoft.com/office/drawing/2014/main" id="{9C237E7D-B1C7-4313-87D2-21E534875E2E}"/>
              </a:ext>
            </a:extLst>
          </p:cNvPr>
          <p:cNvPicPr>
            <a:picLocks noChangeAspect="1"/>
          </p:cNvPicPr>
          <p:nvPr/>
        </p:nvPicPr>
        <p:blipFill rotWithShape="1">
          <a:blip r:embed="rId2"/>
          <a:srcRect l="25413" r="20577" b="7829"/>
          <a:stretch/>
        </p:blipFill>
        <p:spPr>
          <a:xfrm>
            <a:off x="1565947" y="260060"/>
            <a:ext cx="4530053" cy="5431871"/>
          </a:xfrm>
          <a:prstGeom prst="rect">
            <a:avLst/>
          </a:prstGeom>
        </p:spPr>
      </p:pic>
      <p:pic>
        <p:nvPicPr>
          <p:cNvPr id="5" name="Picture 4">
            <a:extLst>
              <a:ext uri="{FF2B5EF4-FFF2-40B4-BE49-F238E27FC236}">
                <a16:creationId xmlns:a16="http://schemas.microsoft.com/office/drawing/2014/main" id="{24830FF4-4D80-4FF9-A544-58847EAF473C}"/>
              </a:ext>
            </a:extLst>
          </p:cNvPr>
          <p:cNvPicPr>
            <a:picLocks noChangeAspect="1"/>
          </p:cNvPicPr>
          <p:nvPr/>
        </p:nvPicPr>
        <p:blipFill>
          <a:blip r:embed="rId3"/>
          <a:stretch>
            <a:fillRect/>
          </a:stretch>
        </p:blipFill>
        <p:spPr>
          <a:xfrm>
            <a:off x="5227704" y="1270000"/>
            <a:ext cx="6708414" cy="5104701"/>
          </a:xfrm>
          <a:prstGeom prst="rect">
            <a:avLst/>
          </a:prstGeom>
        </p:spPr>
      </p:pic>
      <p:sp>
        <p:nvSpPr>
          <p:cNvPr id="6" name="Oval 5">
            <a:extLst>
              <a:ext uri="{FF2B5EF4-FFF2-40B4-BE49-F238E27FC236}">
                <a16:creationId xmlns:a16="http://schemas.microsoft.com/office/drawing/2014/main" id="{BFF35859-6E6A-4F42-9CB0-4CDE0D19E6F2}"/>
              </a:ext>
            </a:extLst>
          </p:cNvPr>
          <p:cNvSpPr/>
          <p:nvPr/>
        </p:nvSpPr>
        <p:spPr>
          <a:xfrm>
            <a:off x="2466363" y="4907560"/>
            <a:ext cx="2650921" cy="64595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FF5225-8635-478A-84B9-490CDBF3BE50}"/>
              </a:ext>
            </a:extLst>
          </p:cNvPr>
          <p:cNvSpPr/>
          <p:nvPr/>
        </p:nvSpPr>
        <p:spPr>
          <a:xfrm>
            <a:off x="6585358" y="4907560"/>
            <a:ext cx="2432807" cy="21811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62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A33-6284-448C-BDEE-4D33E3BBA15E}"/>
              </a:ext>
            </a:extLst>
          </p:cNvPr>
          <p:cNvSpPr>
            <a:spLocks noGrp="1"/>
          </p:cNvSpPr>
          <p:nvPr>
            <p:ph type="title"/>
          </p:nvPr>
        </p:nvSpPr>
        <p:spPr>
          <a:xfrm>
            <a:off x="377505" y="609599"/>
            <a:ext cx="1820411" cy="5203971"/>
          </a:xfrm>
        </p:spPr>
        <p:txBody>
          <a:bodyPr>
            <a:normAutofit/>
          </a:bodyPr>
          <a:lstStyle/>
          <a:p>
            <a:r>
              <a:rPr lang="en-US" sz="1600" dirty="0"/>
              <a:t>You will come back to this screen which will look identical to the first screen, but you will notice your email on the top right corner indicating you are now logged in. </a:t>
            </a:r>
          </a:p>
        </p:txBody>
      </p:sp>
      <p:pic>
        <p:nvPicPr>
          <p:cNvPr id="4" name="Picture 3">
            <a:extLst>
              <a:ext uri="{FF2B5EF4-FFF2-40B4-BE49-F238E27FC236}">
                <a16:creationId xmlns:a16="http://schemas.microsoft.com/office/drawing/2014/main" id="{580FB294-0567-4B13-BE2D-4DF439CF9042}"/>
              </a:ext>
            </a:extLst>
          </p:cNvPr>
          <p:cNvPicPr>
            <a:picLocks noChangeAspect="1"/>
          </p:cNvPicPr>
          <p:nvPr/>
        </p:nvPicPr>
        <p:blipFill rotWithShape="1">
          <a:blip r:embed="rId2"/>
          <a:srcRect l="2328" r="4228"/>
          <a:stretch/>
        </p:blipFill>
        <p:spPr>
          <a:xfrm>
            <a:off x="2374085" y="609600"/>
            <a:ext cx="8103765" cy="5316876"/>
          </a:xfrm>
          <a:prstGeom prst="rect">
            <a:avLst/>
          </a:prstGeom>
        </p:spPr>
      </p:pic>
      <p:sp>
        <p:nvSpPr>
          <p:cNvPr id="5" name="Oval 4">
            <a:extLst>
              <a:ext uri="{FF2B5EF4-FFF2-40B4-BE49-F238E27FC236}">
                <a16:creationId xmlns:a16="http://schemas.microsoft.com/office/drawing/2014/main" id="{0870E020-36B6-468E-B421-F2C8F4652D0B}"/>
              </a:ext>
            </a:extLst>
          </p:cNvPr>
          <p:cNvSpPr/>
          <p:nvPr/>
        </p:nvSpPr>
        <p:spPr>
          <a:xfrm>
            <a:off x="8539993" y="340100"/>
            <a:ext cx="2348918" cy="118284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40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4131-742D-4E15-88DD-08398F60CD30}"/>
              </a:ext>
            </a:extLst>
          </p:cNvPr>
          <p:cNvSpPr>
            <a:spLocks noGrp="1"/>
          </p:cNvSpPr>
          <p:nvPr>
            <p:ph type="title"/>
          </p:nvPr>
        </p:nvSpPr>
        <p:spPr>
          <a:xfrm>
            <a:off x="115271" y="818350"/>
            <a:ext cx="2342703" cy="4381850"/>
          </a:xfrm>
        </p:spPr>
        <p:txBody>
          <a:bodyPr>
            <a:normAutofit/>
          </a:bodyPr>
          <a:lstStyle/>
          <a:p>
            <a:r>
              <a:rPr lang="en-US" sz="2400" dirty="0"/>
              <a:t>You will click on your email and a small options menu will open. Click on Account settings.</a:t>
            </a:r>
          </a:p>
        </p:txBody>
      </p:sp>
      <p:pic>
        <p:nvPicPr>
          <p:cNvPr id="4" name="Content Placeholder 3">
            <a:extLst>
              <a:ext uri="{FF2B5EF4-FFF2-40B4-BE49-F238E27FC236}">
                <a16:creationId xmlns:a16="http://schemas.microsoft.com/office/drawing/2014/main" id="{EF00E64B-EBC6-40F9-BBAA-2223AFDD35CF}"/>
              </a:ext>
            </a:extLst>
          </p:cNvPr>
          <p:cNvPicPr>
            <a:picLocks noGrp="1" noChangeAspect="1"/>
          </p:cNvPicPr>
          <p:nvPr>
            <p:ph idx="1"/>
          </p:nvPr>
        </p:nvPicPr>
        <p:blipFill>
          <a:blip r:embed="rId2"/>
          <a:stretch>
            <a:fillRect/>
          </a:stretch>
        </p:blipFill>
        <p:spPr>
          <a:xfrm>
            <a:off x="2535438" y="818350"/>
            <a:ext cx="8464125" cy="5020388"/>
          </a:xfrm>
          <a:prstGeom prst="rect">
            <a:avLst/>
          </a:prstGeom>
        </p:spPr>
      </p:pic>
      <p:sp>
        <p:nvSpPr>
          <p:cNvPr id="5" name="Rectangle 4">
            <a:extLst>
              <a:ext uri="{FF2B5EF4-FFF2-40B4-BE49-F238E27FC236}">
                <a16:creationId xmlns:a16="http://schemas.microsoft.com/office/drawing/2014/main" id="{DA2EF57B-F0C0-40F9-8494-B114A78885CD}"/>
              </a:ext>
            </a:extLst>
          </p:cNvPr>
          <p:cNvSpPr/>
          <p:nvPr/>
        </p:nvSpPr>
        <p:spPr>
          <a:xfrm>
            <a:off x="8959442" y="2323750"/>
            <a:ext cx="1317072" cy="25167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25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70E13-739D-4B15-9688-DE6449D15F56}"/>
              </a:ext>
            </a:extLst>
          </p:cNvPr>
          <p:cNvPicPr>
            <a:picLocks noChangeAspect="1"/>
          </p:cNvPicPr>
          <p:nvPr/>
        </p:nvPicPr>
        <p:blipFill>
          <a:blip r:embed="rId2"/>
          <a:stretch>
            <a:fillRect/>
          </a:stretch>
        </p:blipFill>
        <p:spPr>
          <a:xfrm>
            <a:off x="159391" y="711666"/>
            <a:ext cx="9525000" cy="3190875"/>
          </a:xfrm>
          <a:prstGeom prst="rect">
            <a:avLst/>
          </a:prstGeom>
        </p:spPr>
      </p:pic>
      <p:pic>
        <p:nvPicPr>
          <p:cNvPr id="5" name="Picture 4">
            <a:extLst>
              <a:ext uri="{FF2B5EF4-FFF2-40B4-BE49-F238E27FC236}">
                <a16:creationId xmlns:a16="http://schemas.microsoft.com/office/drawing/2014/main" id="{BAEAE3DB-82A1-4E11-AF52-A0F77D638243}"/>
              </a:ext>
            </a:extLst>
          </p:cNvPr>
          <p:cNvPicPr>
            <a:picLocks noChangeAspect="1"/>
          </p:cNvPicPr>
          <p:nvPr/>
        </p:nvPicPr>
        <p:blipFill>
          <a:blip r:embed="rId3"/>
          <a:stretch>
            <a:fillRect/>
          </a:stretch>
        </p:blipFill>
        <p:spPr>
          <a:xfrm>
            <a:off x="6734175" y="2070233"/>
            <a:ext cx="4350478" cy="4238288"/>
          </a:xfrm>
          <a:prstGeom prst="rect">
            <a:avLst/>
          </a:prstGeom>
        </p:spPr>
      </p:pic>
      <p:sp>
        <p:nvSpPr>
          <p:cNvPr id="2" name="Title 1">
            <a:extLst>
              <a:ext uri="{FF2B5EF4-FFF2-40B4-BE49-F238E27FC236}">
                <a16:creationId xmlns:a16="http://schemas.microsoft.com/office/drawing/2014/main" id="{AB95EDFB-1CAA-4012-BFA9-413F394FFD23}"/>
              </a:ext>
            </a:extLst>
          </p:cNvPr>
          <p:cNvSpPr>
            <a:spLocks noGrp="1"/>
          </p:cNvSpPr>
          <p:nvPr>
            <p:ph type="title"/>
          </p:nvPr>
        </p:nvSpPr>
        <p:spPr>
          <a:xfrm>
            <a:off x="1107347" y="4057476"/>
            <a:ext cx="4867791" cy="1663816"/>
          </a:xfrm>
        </p:spPr>
        <p:txBody>
          <a:bodyPr>
            <a:noAutofit/>
          </a:bodyPr>
          <a:lstStyle/>
          <a:p>
            <a:r>
              <a:rPr lang="en-US" sz="1600" dirty="0"/>
              <a:t>Set up your profile and link any applicable accounts such as NIH, </a:t>
            </a:r>
            <a:r>
              <a:rPr lang="en-US" sz="1600" dirty="0" err="1"/>
              <a:t>ORCiD</a:t>
            </a:r>
            <a:r>
              <a:rPr lang="en-US" sz="1600" dirty="0"/>
              <a:t>, </a:t>
            </a:r>
            <a:r>
              <a:rPr lang="en-US" sz="1600" dirty="0" err="1"/>
              <a:t>eRA</a:t>
            </a:r>
            <a:r>
              <a:rPr lang="en-US" sz="1600" dirty="0"/>
              <a:t> Commons, PubMed, etc.</a:t>
            </a:r>
            <a:br>
              <a:rPr lang="en-US" sz="1600" dirty="0"/>
            </a:br>
            <a:br>
              <a:rPr lang="en-US" sz="1600" dirty="0"/>
            </a:br>
            <a:r>
              <a:rPr lang="en-US" sz="1600" dirty="0"/>
              <a:t>Research.gov and Fastlane have validations built in for the PDF Template or the </a:t>
            </a:r>
            <a:r>
              <a:rPr lang="en-US" sz="1600" dirty="0" err="1"/>
              <a:t>SciENcv</a:t>
            </a:r>
            <a:r>
              <a:rPr lang="en-US" sz="1600" dirty="0"/>
              <a:t> template, so please link you accounts.</a:t>
            </a:r>
            <a:br>
              <a:rPr lang="en-US" sz="1600" dirty="0"/>
            </a:br>
            <a:br>
              <a:rPr lang="en-US" sz="1600" dirty="0"/>
            </a:br>
            <a:r>
              <a:rPr lang="en-US" sz="1600" dirty="0"/>
              <a:t>We STRONGLY discourage the use of delegates.</a:t>
            </a:r>
          </a:p>
        </p:txBody>
      </p:sp>
    </p:spTree>
    <p:extLst>
      <p:ext uri="{BB962C8B-B14F-4D97-AF65-F5344CB8AC3E}">
        <p14:creationId xmlns:p14="http://schemas.microsoft.com/office/powerpoint/2010/main" val="45129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131D2-1B54-4581-8E9B-3482A3144C7D}"/>
              </a:ext>
            </a:extLst>
          </p:cNvPr>
          <p:cNvPicPr>
            <a:picLocks noChangeAspect="1"/>
          </p:cNvPicPr>
          <p:nvPr/>
        </p:nvPicPr>
        <p:blipFill rotWithShape="1">
          <a:blip r:embed="rId2"/>
          <a:srcRect b="34854"/>
          <a:stretch/>
        </p:blipFill>
        <p:spPr>
          <a:xfrm>
            <a:off x="677334" y="1812022"/>
            <a:ext cx="9682215" cy="4135773"/>
          </a:xfrm>
          <a:prstGeom prst="rect">
            <a:avLst/>
          </a:prstGeom>
        </p:spPr>
      </p:pic>
      <p:sp>
        <p:nvSpPr>
          <p:cNvPr id="2" name="Title 1">
            <a:extLst>
              <a:ext uri="{FF2B5EF4-FFF2-40B4-BE49-F238E27FC236}">
                <a16:creationId xmlns:a16="http://schemas.microsoft.com/office/drawing/2014/main" id="{50FCD913-C3AB-4E42-8768-10319E74144F}"/>
              </a:ext>
            </a:extLst>
          </p:cNvPr>
          <p:cNvSpPr>
            <a:spLocks noGrp="1"/>
          </p:cNvSpPr>
          <p:nvPr>
            <p:ph type="title"/>
          </p:nvPr>
        </p:nvSpPr>
        <p:spPr/>
        <p:txBody>
          <a:bodyPr>
            <a:noAutofit/>
          </a:bodyPr>
          <a:lstStyle/>
          <a:p>
            <a:r>
              <a:rPr lang="en-US" sz="2400" dirty="0"/>
              <a:t>If you do not link any accounts, then some information may not pull as needed from the other websites.</a:t>
            </a:r>
          </a:p>
        </p:txBody>
      </p:sp>
      <p:cxnSp>
        <p:nvCxnSpPr>
          <p:cNvPr id="6" name="Straight Connector 5">
            <a:extLst>
              <a:ext uri="{FF2B5EF4-FFF2-40B4-BE49-F238E27FC236}">
                <a16:creationId xmlns:a16="http://schemas.microsoft.com/office/drawing/2014/main" id="{987E27E9-0B3E-4F7A-A48C-6C347C662607}"/>
              </a:ext>
            </a:extLst>
          </p:cNvPr>
          <p:cNvCxnSpPr/>
          <p:nvPr/>
        </p:nvCxnSpPr>
        <p:spPr>
          <a:xfrm>
            <a:off x="2776756" y="3531765"/>
            <a:ext cx="914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9EA7B3-B123-4957-8213-CA72CB9FBCDD}"/>
              </a:ext>
            </a:extLst>
          </p:cNvPr>
          <p:cNvCxnSpPr/>
          <p:nvPr/>
        </p:nvCxnSpPr>
        <p:spPr>
          <a:xfrm>
            <a:off x="2776756" y="4072093"/>
            <a:ext cx="9144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0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A429-03DB-4FA4-9C5E-98733804A133}"/>
              </a:ext>
            </a:extLst>
          </p:cNvPr>
          <p:cNvSpPr>
            <a:spLocks noGrp="1"/>
          </p:cNvSpPr>
          <p:nvPr>
            <p:ph type="title"/>
          </p:nvPr>
        </p:nvSpPr>
        <p:spPr>
          <a:xfrm>
            <a:off x="316608" y="609600"/>
            <a:ext cx="2325925" cy="1320800"/>
          </a:xfrm>
        </p:spPr>
        <p:txBody>
          <a:bodyPr>
            <a:noAutofit/>
          </a:bodyPr>
          <a:lstStyle/>
          <a:p>
            <a:r>
              <a:rPr lang="en-US" sz="2400" dirty="0"/>
              <a:t>To get started on creating your bibliography click on “My Bibliography”</a:t>
            </a:r>
          </a:p>
        </p:txBody>
      </p:sp>
      <p:pic>
        <p:nvPicPr>
          <p:cNvPr id="4" name="Picture 3">
            <a:extLst>
              <a:ext uri="{FF2B5EF4-FFF2-40B4-BE49-F238E27FC236}">
                <a16:creationId xmlns:a16="http://schemas.microsoft.com/office/drawing/2014/main" id="{86D7D6ED-9E49-412A-92B7-38D586E4E2CB}"/>
              </a:ext>
            </a:extLst>
          </p:cNvPr>
          <p:cNvPicPr>
            <a:picLocks noChangeAspect="1"/>
          </p:cNvPicPr>
          <p:nvPr/>
        </p:nvPicPr>
        <p:blipFill>
          <a:blip r:embed="rId2"/>
          <a:stretch>
            <a:fillRect/>
          </a:stretch>
        </p:blipFill>
        <p:spPr>
          <a:xfrm>
            <a:off x="2757803" y="919993"/>
            <a:ext cx="6981825" cy="1476375"/>
          </a:xfrm>
          <a:prstGeom prst="rect">
            <a:avLst/>
          </a:prstGeom>
        </p:spPr>
      </p:pic>
      <p:pic>
        <p:nvPicPr>
          <p:cNvPr id="5" name="Picture 4">
            <a:extLst>
              <a:ext uri="{FF2B5EF4-FFF2-40B4-BE49-F238E27FC236}">
                <a16:creationId xmlns:a16="http://schemas.microsoft.com/office/drawing/2014/main" id="{7FF724CC-9327-4A38-AB71-5AC540836512}"/>
              </a:ext>
            </a:extLst>
          </p:cNvPr>
          <p:cNvPicPr>
            <a:picLocks noChangeAspect="1"/>
          </p:cNvPicPr>
          <p:nvPr/>
        </p:nvPicPr>
        <p:blipFill>
          <a:blip r:embed="rId3"/>
          <a:stretch>
            <a:fillRect/>
          </a:stretch>
        </p:blipFill>
        <p:spPr>
          <a:xfrm>
            <a:off x="1276780" y="3170752"/>
            <a:ext cx="8596668" cy="3202547"/>
          </a:xfrm>
          <a:prstGeom prst="rect">
            <a:avLst/>
          </a:prstGeom>
        </p:spPr>
      </p:pic>
      <p:sp>
        <p:nvSpPr>
          <p:cNvPr id="6" name="Rectangle 5">
            <a:extLst>
              <a:ext uri="{FF2B5EF4-FFF2-40B4-BE49-F238E27FC236}">
                <a16:creationId xmlns:a16="http://schemas.microsoft.com/office/drawing/2014/main" id="{849DBC4A-1ED4-4D84-85AD-5AB031594F40}"/>
              </a:ext>
            </a:extLst>
          </p:cNvPr>
          <p:cNvSpPr/>
          <p:nvPr/>
        </p:nvSpPr>
        <p:spPr>
          <a:xfrm>
            <a:off x="4588778" y="1191237"/>
            <a:ext cx="1325461" cy="5452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EC4D-C478-4ACD-8416-9B5A99B80CA5}"/>
              </a:ext>
            </a:extLst>
          </p:cNvPr>
          <p:cNvSpPr>
            <a:spLocks noGrp="1"/>
          </p:cNvSpPr>
          <p:nvPr>
            <p:ph type="title"/>
          </p:nvPr>
        </p:nvSpPr>
        <p:spPr>
          <a:xfrm>
            <a:off x="629174" y="3429000"/>
            <a:ext cx="10008066" cy="2281806"/>
          </a:xfrm>
        </p:spPr>
        <p:txBody>
          <a:bodyPr>
            <a:noAutofit/>
          </a:bodyPr>
          <a:lstStyle/>
          <a:p>
            <a:r>
              <a:rPr lang="en-US" sz="2000" dirty="0"/>
              <a:t>There are four ways to add publications:</a:t>
            </a:r>
            <a:br>
              <a:rPr lang="en-US" sz="2000" dirty="0"/>
            </a:br>
            <a:br>
              <a:rPr lang="en-US" sz="2000" dirty="0"/>
            </a:br>
            <a:r>
              <a:rPr lang="en-US" sz="2000" dirty="0"/>
              <a:t>*ORCID link (if you link your ORCID account the publications you already have in ORCID will automatically pull into </a:t>
            </a:r>
            <a:r>
              <a:rPr lang="en-US" sz="2000" dirty="0" err="1"/>
              <a:t>SciENcv</a:t>
            </a:r>
            <a:r>
              <a:rPr lang="en-US" sz="2000" dirty="0"/>
              <a:t>)</a:t>
            </a:r>
            <a:br>
              <a:rPr lang="en-US" sz="2000" dirty="0"/>
            </a:br>
            <a:r>
              <a:rPr lang="en-US" sz="2000" dirty="0"/>
              <a:t>*PubMed</a:t>
            </a:r>
            <a:br>
              <a:rPr lang="en-US" sz="2000" dirty="0"/>
            </a:br>
            <a:r>
              <a:rPr lang="en-US" sz="2000" dirty="0"/>
              <a:t>*File Import </a:t>
            </a:r>
            <a:br>
              <a:rPr lang="en-US" sz="2000" dirty="0"/>
            </a:br>
            <a:r>
              <a:rPr lang="en-US" sz="2000" dirty="0"/>
              <a:t>*Manually</a:t>
            </a:r>
          </a:p>
        </p:txBody>
      </p:sp>
      <p:pic>
        <p:nvPicPr>
          <p:cNvPr id="4" name="Picture 3">
            <a:extLst>
              <a:ext uri="{FF2B5EF4-FFF2-40B4-BE49-F238E27FC236}">
                <a16:creationId xmlns:a16="http://schemas.microsoft.com/office/drawing/2014/main" id="{990719F9-C85F-4311-8A4F-317102865AAE}"/>
              </a:ext>
            </a:extLst>
          </p:cNvPr>
          <p:cNvPicPr>
            <a:picLocks noChangeAspect="1"/>
          </p:cNvPicPr>
          <p:nvPr/>
        </p:nvPicPr>
        <p:blipFill>
          <a:blip r:embed="rId2"/>
          <a:stretch>
            <a:fillRect/>
          </a:stretch>
        </p:blipFill>
        <p:spPr>
          <a:xfrm>
            <a:off x="629174" y="282429"/>
            <a:ext cx="8658225" cy="2686050"/>
          </a:xfrm>
          <a:prstGeom prst="rect">
            <a:avLst/>
          </a:prstGeom>
        </p:spPr>
      </p:pic>
    </p:spTree>
    <p:extLst>
      <p:ext uri="{BB962C8B-B14F-4D97-AF65-F5344CB8AC3E}">
        <p14:creationId xmlns:p14="http://schemas.microsoft.com/office/powerpoint/2010/main" val="1999621315"/>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TotalTime>
  <Words>917</Words>
  <Application>Microsoft Office PowerPoint</Application>
  <PresentationFormat>Widescreen</PresentationFormat>
  <Paragraphs>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Open Sans Italics</vt:lpstr>
      <vt:lpstr>Trebuchet MS</vt:lpstr>
      <vt:lpstr>Wingdings 3</vt:lpstr>
      <vt:lpstr>Facet</vt:lpstr>
      <vt:lpstr>Navigating SciENcv</vt:lpstr>
      <vt:lpstr>https://www.ncbi.nlm.nih.gov/sciencv/</vt:lpstr>
      <vt:lpstr>You can use one of the suggested logins or hit more login options and choose Texas Christian University and use your SSO login information. </vt:lpstr>
      <vt:lpstr>You will come back to this screen which will look identical to the first screen, but you will notice your email on the top right corner indicating you are now logged in. </vt:lpstr>
      <vt:lpstr>You will click on your email and a small options menu will open. Click on Account settings.</vt:lpstr>
      <vt:lpstr>Set up your profile and link any applicable accounts such as NIH, ORCiD, eRA Commons, PubMed, etc.  Research.gov and Fastlane have validations built in for the PDF Template or the SciENcv template, so please link you accounts.  We STRONGLY discourage the use of delegates.</vt:lpstr>
      <vt:lpstr>If you do not link any accounts, then some information may not pull as needed from the other websites.</vt:lpstr>
      <vt:lpstr>To get started on creating your bibliography click on “My Bibliography”</vt:lpstr>
      <vt:lpstr>There are four ways to add publications:  *ORCID link (if you link your ORCID account the publications you already have in ORCID will automatically pull into SciENcv) *PubMed *File Import  *Manually</vt:lpstr>
      <vt:lpstr>To add from PubMed you click on “+Add Citation” &gt; ‘From PubMed”. You will then search your name (PI), click on the box of your publications, and hit “add to my bibliography.”  At the bottom in green, you should get alert that the citations were successfully added. </vt:lpstr>
      <vt:lpstr>To add from File you click on “+Add Citation” &gt; ‘From File Import”. Note: you will have to first export the citation as a RIS file.</vt:lpstr>
      <vt:lpstr>You can now add the RIS file from your downloads.</vt:lpstr>
      <vt:lpstr>To add Manually you click on “+Add Citation” &gt; ‘Add Manually”.</vt:lpstr>
      <vt:lpstr>When entering Manual citations or importing RIS citations sometimes you will be asked to resolve a conflict. It could be that the publication is already in your list or that entered/uploaded citation was formatted incorrectly or the format is outdated. Review and move forward to the best of your judgement.</vt:lpstr>
      <vt:lpstr>We are now ready to start creating forms.   You will go to your dashboard to get started.</vt:lpstr>
      <vt:lpstr>Click on “click here” under the SciENcv</vt:lpstr>
      <vt:lpstr>If you do not link your accounts, then you will have to go in manually and add that information. </vt:lpstr>
      <vt:lpstr>PowerPoint Presentation</vt:lpstr>
      <vt:lpstr>PowerPoint Presentation</vt:lpstr>
      <vt:lpstr>Review information before downloading to ensure all information is accurate and you have selected the publications you wish to showcase.  To make changes or updates, do so via SciENcv by editing your Biosketch to make the changes. Do NOT edit the downloaded PDF.  Go ahead and download via PDF</vt:lpstr>
      <vt:lpstr>PowerPoint Presentation</vt:lpstr>
      <vt:lpstr>You can also make a duplicate of an existing biosketch. Only make an NIH biosketch using an existing NIH biosketch, and only make an NSF biosketch using an existing NSF biosketch.  Use the existing Biosketch as a base, and update the necessary citations. Do NOT create a duplicate.   Cater each Biosketch to the sponsor’s RFP/Solicitation</vt:lpstr>
      <vt:lpstr>You will sometimes get a warning that the old format of your existing biosketch is outdated and no longer compliant with NIH or NSF. You can click on upgrade to update it to the most current format.</vt:lpstr>
      <vt:lpstr>Publications can be rearranged for NSF</vt:lpstr>
      <vt:lpstr>Senior personnel who wish to include publications in the products section of the biographical sketch that include multiple authors may, at their discretion, choose to list one or more of the authors and then "et al" in lieu of including the complete listing of authors' names.  </vt:lpstr>
      <vt:lpstr>Asterisks can be used to format text in a NIH Biosketch </vt:lpstr>
      <vt:lpstr>NSF Current and Pending (other) Support</vt:lpstr>
      <vt:lpstr>If you are unable to download the PDF you might be missing information.</vt:lpstr>
      <vt:lpstr>For further help go to: www.ncbi.nlm.nih.gov/sciencv/help/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Argueta, Alberto</dc:creator>
  <cp:lastModifiedBy>Argueta, Alberto</cp:lastModifiedBy>
  <cp:revision>19</cp:revision>
  <dcterms:created xsi:type="dcterms:W3CDTF">2023-10-31T16:12:22Z</dcterms:created>
  <dcterms:modified xsi:type="dcterms:W3CDTF">2023-10-31T21:26:09Z</dcterms:modified>
</cp:coreProperties>
</file>