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87" r:id="rId2"/>
    <p:sldId id="257" r:id="rId3"/>
    <p:sldId id="264" r:id="rId4"/>
    <p:sldId id="273" r:id="rId5"/>
    <p:sldId id="301" r:id="rId6"/>
    <p:sldId id="258" r:id="rId7"/>
    <p:sldId id="259" r:id="rId8"/>
    <p:sldId id="282" r:id="rId9"/>
    <p:sldId id="295" r:id="rId10"/>
    <p:sldId id="296" r:id="rId11"/>
    <p:sldId id="266" r:id="rId12"/>
    <p:sldId id="302" r:id="rId13"/>
    <p:sldId id="288" r:id="rId14"/>
    <p:sldId id="289" r:id="rId15"/>
    <p:sldId id="293" r:id="rId16"/>
    <p:sldId id="292" r:id="rId17"/>
    <p:sldId id="297" r:id="rId18"/>
    <p:sldId id="298" r:id="rId19"/>
    <p:sldId id="303" r:id="rId20"/>
    <p:sldId id="304" r:id="rId21"/>
    <p:sldId id="261" r:id="rId22"/>
    <p:sldId id="280" r:id="rId23"/>
    <p:sldId id="267" r:id="rId24"/>
    <p:sldId id="299" r:id="rId25"/>
    <p:sldId id="275" r:id="rId26"/>
    <p:sldId id="290" r:id="rId27"/>
    <p:sldId id="26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EE"/>
    <a:srgbClr val="FC5104"/>
    <a:srgbClr val="65B3B1"/>
    <a:srgbClr val="33CCCC"/>
    <a:srgbClr val="117161"/>
    <a:srgbClr val="18686A"/>
    <a:srgbClr val="44D1D4"/>
    <a:srgbClr val="B34D9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6663" autoAdjust="0"/>
  </p:normalViewPr>
  <p:slideViewPr>
    <p:cSldViewPr>
      <p:cViewPr varScale="1">
        <p:scale>
          <a:sx n="132" d="100"/>
          <a:sy n="132" d="100"/>
        </p:scale>
        <p:origin x="1296"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16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EB14645-D025-C146-A24A-A2612025F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F00A302-73B7-C04D-A3FA-6CD1DDC028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1F215-D633-4A4C-8600-596341696B21}" type="datetimeFigureOut">
              <a:rPr lang="en-US" smtClean="0"/>
              <a:t>11/19/19</a:t>
            </a:fld>
            <a:endParaRPr lang="en-US"/>
          </a:p>
        </p:txBody>
      </p:sp>
      <p:sp>
        <p:nvSpPr>
          <p:cNvPr id="4" name="Footer Placeholder 3">
            <a:extLst>
              <a:ext uri="{FF2B5EF4-FFF2-40B4-BE49-F238E27FC236}">
                <a16:creationId xmlns:a16="http://schemas.microsoft.com/office/drawing/2014/main" xmlns="" id="{CE1EFD3E-D68B-724A-A135-BB1CCE993F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98E60F3-5DC2-EC4C-B9CB-A712E1A9F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18F01C-B741-524E-9074-B4B74DD8452E}" type="slidenum">
              <a:rPr lang="en-US" smtClean="0"/>
              <a:t>‹#›</a:t>
            </a:fld>
            <a:endParaRPr lang="en-US"/>
          </a:p>
        </p:txBody>
      </p:sp>
    </p:spTree>
    <p:extLst>
      <p:ext uri="{BB962C8B-B14F-4D97-AF65-F5344CB8AC3E}">
        <p14:creationId xmlns:p14="http://schemas.microsoft.com/office/powerpoint/2010/main" val="279376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40468-F79A-4590-8368-AA97DF99A8A6}" type="datetimeFigureOut">
              <a:rPr lang="en-US" smtClean="0"/>
              <a:pPr/>
              <a:t>11/19/19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1C95D-8C0A-4BEB-997A-4C4A588C288F}" type="slidenum">
              <a:rPr lang="en-US" smtClean="0"/>
              <a:pPr/>
              <a:t>‹#›</a:t>
            </a:fld>
            <a:endParaRPr lang="en-US"/>
          </a:p>
        </p:txBody>
      </p:sp>
    </p:spTree>
    <p:extLst>
      <p:ext uri="{BB962C8B-B14F-4D97-AF65-F5344CB8AC3E}">
        <p14:creationId xmlns:p14="http://schemas.microsoft.com/office/powerpoint/2010/main" val="129866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1C95D-8C0A-4BEB-997A-4C4A588C288F}" type="slidenum">
              <a:rPr lang="en-US" smtClean="0"/>
              <a:pPr/>
              <a:t>5</a:t>
            </a:fld>
            <a:endParaRPr lang="en-US"/>
          </a:p>
        </p:txBody>
      </p:sp>
    </p:spTree>
    <p:extLst>
      <p:ext uri="{BB962C8B-B14F-4D97-AF65-F5344CB8AC3E}">
        <p14:creationId xmlns:p14="http://schemas.microsoft.com/office/powerpoint/2010/main" val="374981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D689AE-E38B-425A-ABFB-F01F0E62C917}" type="slidenum">
              <a:rPr lang="en-US" smtClean="0"/>
              <a:pPr/>
              <a:t>22</a:t>
            </a:fld>
            <a:endParaRPr lang="en-US"/>
          </a:p>
        </p:txBody>
      </p:sp>
    </p:spTree>
    <p:extLst>
      <p:ext uri="{BB962C8B-B14F-4D97-AF65-F5344CB8AC3E}">
        <p14:creationId xmlns:p14="http://schemas.microsoft.com/office/powerpoint/2010/main" val="391477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 </a:t>
            </a:r>
            <a:r>
              <a:rPr lang="en-US" dirty="0"/>
              <a:t/>
            </a:r>
            <a:br>
              <a:rPr lang="en-US" dirty="0"/>
            </a:br>
            <a:r>
              <a:rPr lang="en-US" dirty="0"/>
              <a:t> </a:t>
            </a:r>
          </a:p>
        </p:txBody>
      </p:sp>
      <p:sp>
        <p:nvSpPr>
          <p:cNvPr id="4" name="Slide Number Placeholder 3"/>
          <p:cNvSpPr>
            <a:spLocks noGrp="1"/>
          </p:cNvSpPr>
          <p:nvPr>
            <p:ph type="sldNum" sz="quarter" idx="10"/>
          </p:nvPr>
        </p:nvSpPr>
        <p:spPr/>
        <p:txBody>
          <a:bodyPr/>
          <a:lstStyle/>
          <a:p>
            <a:fld id="{C0D689AE-E38B-425A-ABFB-F01F0E62C917}" type="slidenum">
              <a:rPr lang="en-US" smtClean="0"/>
              <a:pPr/>
              <a:t>23</a:t>
            </a:fld>
            <a:endParaRPr lang="en-US"/>
          </a:p>
        </p:txBody>
      </p:sp>
    </p:spTree>
    <p:extLst>
      <p:ext uri="{BB962C8B-B14F-4D97-AF65-F5344CB8AC3E}">
        <p14:creationId xmlns:p14="http://schemas.microsoft.com/office/powerpoint/2010/main" val="150404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1C95D-8C0A-4BEB-997A-4C4A588C288F}" type="slidenum">
              <a:rPr lang="en-US" smtClean="0"/>
              <a:pPr/>
              <a:t>28</a:t>
            </a:fld>
            <a:endParaRPr lang="en-US"/>
          </a:p>
        </p:txBody>
      </p:sp>
    </p:spTree>
    <p:extLst>
      <p:ext uri="{BB962C8B-B14F-4D97-AF65-F5344CB8AC3E}">
        <p14:creationId xmlns:p14="http://schemas.microsoft.com/office/powerpoint/2010/main" val="362399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28F94-E1B4-FD46-BDA5-88F242DBEB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4057E0B5-3C4F-1E44-A1CA-203A54EAD7B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CE82CA78-BC3E-7744-8A1D-CD051DA02339}"/>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8B5FE3D5-085F-534E-9C0B-21177F48B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E536BA-98AF-4E47-A408-C48FB4808798}"/>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39283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C22F0-0401-6B48-90B9-6D408F7B29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3BF7072-7441-3740-B88C-38D2097890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0A9AA7-2871-484E-933F-98BD82DA7D65}"/>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02DEDC7D-F379-4648-B802-DF2AD01B5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747F1B-FA66-0241-B31A-C9597A5964A0}"/>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398055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104D56-E489-0F46-B33A-0268C179E6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06FB8BC-9FD5-4042-B886-599BE267CB9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886FAD-67F5-8D4F-9F99-EAAB6DE4B79A}"/>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41669821-B885-F647-94FE-C34922B5E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5E2CC1-F6E9-4E44-9230-30A87F024BC6}"/>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20965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A7293-0BFD-8A44-9CB0-68CCDC749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05F33A-1E96-A04C-BC6C-2B18A9B244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EE46D2-DC71-CF4F-B19E-CA773FBBF710}"/>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3B536640-8E13-674A-80D8-461BD74BC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AA388B-2FBD-F84E-96C4-79F0020FACE4}"/>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77413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22D62-D215-B943-881F-11469D53346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28586C5-588B-7843-9168-0E1F26DAB1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D12E23F-FD7E-F64D-8AF2-436B7EA14004}"/>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08243522-72EB-9148-AD96-285B75A5F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816F8C-F60E-B049-BB32-AB960690F703}"/>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150049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B8AC7-BD6E-9A45-A832-9CDB5B5EB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458F9F-24D8-534B-9A6A-8DD0E805125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7DABB9-7400-9A4B-9823-D51A48D06C9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3E6D219-7C87-7F42-B266-E78CF66D84BE}"/>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6" name="Footer Placeholder 5">
            <a:extLst>
              <a:ext uri="{FF2B5EF4-FFF2-40B4-BE49-F238E27FC236}">
                <a16:creationId xmlns:a16="http://schemas.microsoft.com/office/drawing/2014/main" xmlns="" id="{0AF823B8-77AD-2145-8830-0CEDFA2CF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8A291D-61BF-E24A-A5CC-DA31C66640D0}"/>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108132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A6711-0258-CB4E-B0B6-BFEFC7C59F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BF6C084-9499-1E4A-853D-C9A9C0DB33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81C7E138-1E60-204C-AD98-B5340D7778D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80C0031-E138-7E45-B35E-F5DF24DC39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4789AD4-5D45-7440-A587-8C00EFA7380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F171A71-7D5A-8946-909B-8B75B0CAE46D}"/>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8" name="Footer Placeholder 7">
            <a:extLst>
              <a:ext uri="{FF2B5EF4-FFF2-40B4-BE49-F238E27FC236}">
                <a16:creationId xmlns:a16="http://schemas.microsoft.com/office/drawing/2014/main" xmlns="" id="{89AAD572-3B53-B941-8C0C-82819C29D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974C1D-5077-F146-8B57-6453BCD152F4}"/>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80512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F8E74-FD4C-1A48-BA53-3D0CA1FFE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A3E3037-F7BD-CD4B-AE15-79FBB314F000}"/>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4" name="Footer Placeholder 3">
            <a:extLst>
              <a:ext uri="{FF2B5EF4-FFF2-40B4-BE49-F238E27FC236}">
                <a16:creationId xmlns:a16="http://schemas.microsoft.com/office/drawing/2014/main" xmlns="" id="{78D675D2-171D-8342-9B2A-ED6341C2D3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72FA5-B346-054F-8DF8-940EC690C21A}"/>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315996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6BB136-B1C4-FC4E-9844-41DC6E094B87}"/>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3" name="Footer Placeholder 2">
            <a:extLst>
              <a:ext uri="{FF2B5EF4-FFF2-40B4-BE49-F238E27FC236}">
                <a16:creationId xmlns:a16="http://schemas.microsoft.com/office/drawing/2014/main" xmlns="" id="{F1F63343-1592-D44B-8563-9184DABBAA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09F8C2D-A70A-854C-BE9F-F14FD833065C}"/>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76396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FFE14-9A1A-F440-8C93-C44ACA5C7A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EA89906-26D8-CF40-AB8B-8B6F9F074C6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8F72-E0FF-9245-9780-1E6B016EAD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E43C8FDD-F864-4A41-925C-834DD8D04133}"/>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6" name="Footer Placeholder 5">
            <a:extLst>
              <a:ext uri="{FF2B5EF4-FFF2-40B4-BE49-F238E27FC236}">
                <a16:creationId xmlns:a16="http://schemas.microsoft.com/office/drawing/2014/main" xmlns="" id="{9FDA88FB-C9AC-8B4F-B049-02E9D20E2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0188AA-F41F-4640-A4FA-64E52F6B1055}"/>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17233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F87DC-D743-C14F-9429-45CABB3CCA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246F7B4-0EDB-0E40-A470-F7D90FC211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7C29F42E-99D3-9348-8414-5F47B0D5E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A32831F-B4A0-CE48-9232-2F2EA86D630F}"/>
              </a:ext>
            </a:extLst>
          </p:cNvPr>
          <p:cNvSpPr>
            <a:spLocks noGrp="1"/>
          </p:cNvSpPr>
          <p:nvPr>
            <p:ph type="dt" sz="half" idx="10"/>
          </p:nvPr>
        </p:nvSpPr>
        <p:spPr/>
        <p:txBody>
          <a:bodyPr/>
          <a:lstStyle/>
          <a:p>
            <a:fld id="{71E5D414-EDAA-4278-BE51-0F70C14436CD}" type="datetimeFigureOut">
              <a:rPr lang="en-US" smtClean="0"/>
              <a:pPr/>
              <a:t>11/19/19</a:t>
            </a:fld>
            <a:endParaRPr lang="en-US"/>
          </a:p>
        </p:txBody>
      </p:sp>
      <p:sp>
        <p:nvSpPr>
          <p:cNvPr id="6" name="Footer Placeholder 5">
            <a:extLst>
              <a:ext uri="{FF2B5EF4-FFF2-40B4-BE49-F238E27FC236}">
                <a16:creationId xmlns:a16="http://schemas.microsoft.com/office/drawing/2014/main" xmlns="" id="{12AF6C53-4CE8-6F48-91E7-3C38C804F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DB8B02-449D-6042-9A13-774D4D0D0FBC}"/>
              </a:ext>
            </a:extLst>
          </p:cNvPr>
          <p:cNvSpPr>
            <a:spLocks noGrp="1"/>
          </p:cNvSpPr>
          <p:nvPr>
            <p:ph type="sldNum" sz="quarter" idx="12"/>
          </p:nvPr>
        </p:nvSpPr>
        <p:spPr/>
        <p:txBody>
          <a:bodyPr/>
          <a:lstStyle/>
          <a:p>
            <a:fld id="{EB8BDAE0-AD14-481F-A63B-CABB5874C2E5}" type="slidenum">
              <a:rPr lang="en-US" smtClean="0"/>
              <a:pPr/>
              <a:t>‹#›</a:t>
            </a:fld>
            <a:endParaRPr lang="en-US"/>
          </a:p>
        </p:txBody>
      </p:sp>
    </p:spTree>
    <p:extLst>
      <p:ext uri="{BB962C8B-B14F-4D97-AF65-F5344CB8AC3E}">
        <p14:creationId xmlns:p14="http://schemas.microsoft.com/office/powerpoint/2010/main" val="1838225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EA103B-E94D-5C44-A32D-B7394227D1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3BB80A-E04B-BA4E-BDF9-185B978594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55C434-D1CD-874F-A431-C231D43FBD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E5D414-EDAA-4278-BE51-0F70C14436CD}" type="datetimeFigureOut">
              <a:rPr lang="en-US" smtClean="0"/>
              <a:pPr/>
              <a:t>11/19/19</a:t>
            </a:fld>
            <a:endParaRPr lang="en-US"/>
          </a:p>
        </p:txBody>
      </p:sp>
      <p:sp>
        <p:nvSpPr>
          <p:cNvPr id="5" name="Footer Placeholder 4">
            <a:extLst>
              <a:ext uri="{FF2B5EF4-FFF2-40B4-BE49-F238E27FC236}">
                <a16:creationId xmlns:a16="http://schemas.microsoft.com/office/drawing/2014/main" xmlns="" id="{F1287DEA-2BBC-D941-BEE8-70BF57C0B5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DFF807D-DA45-B647-8CB4-9689F0D81E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BDAE0-AD14-481F-A63B-CABB5874C2E5}" type="slidenum">
              <a:rPr lang="en-US" smtClean="0"/>
              <a:pPr/>
              <a:t>‹#›</a:t>
            </a:fld>
            <a:endParaRPr lang="en-US"/>
          </a:p>
        </p:txBody>
      </p:sp>
    </p:spTree>
    <p:extLst>
      <p:ext uri="{BB962C8B-B14F-4D97-AF65-F5344CB8AC3E}">
        <p14:creationId xmlns:p14="http://schemas.microsoft.com/office/powerpoint/2010/main" val="878958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 y="-76200"/>
            <a:ext cx="9245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3371" y="609600"/>
            <a:ext cx="9144000" cy="5878532"/>
          </a:xfrm>
          <a:prstGeom prst="rect">
            <a:avLst/>
          </a:prstGeom>
        </p:spPr>
        <p:txBody>
          <a:bodyPr wrap="square">
            <a:spAutoFit/>
          </a:bodyPr>
          <a:lstStyle/>
          <a:p>
            <a:pPr lvl="0" algn="ctr"/>
            <a:r>
              <a:rPr lang="en-US" sz="9600" b="1" spc="1000" dirty="0">
                <a:solidFill>
                  <a:srgbClr val="404040"/>
                </a:solidFill>
                <a:effectLst>
                  <a:outerShdw blurRad="38100" dist="38100" dir="2700000" algn="tl">
                    <a:srgbClr val="000000">
                      <a:alpha val="43137"/>
                    </a:srgbClr>
                  </a:outerShdw>
                </a:effectLst>
                <a:latin typeface="Curlz MT" panose="04040404050702020202" pitchFamily="82" charset="0"/>
                <a:cs typeface="Arial" pitchFamily="34" charset="0"/>
              </a:rPr>
              <a:t>CREATIVE</a:t>
            </a:r>
          </a:p>
          <a:p>
            <a:pPr lvl="0" algn="ctr"/>
            <a:endParaRPr lang="en-US" sz="9600" b="1" spc="1000" dirty="0">
              <a:solidFill>
                <a:srgbClr val="FFC000"/>
              </a:solidFill>
              <a:effectLst>
                <a:outerShdw blurRad="38100" dist="38100" dir="2700000" algn="tl">
                  <a:srgbClr val="000000">
                    <a:alpha val="43137"/>
                  </a:srgbClr>
                </a:outerShdw>
              </a:effectLst>
              <a:latin typeface="Curlz MT" panose="04040404050702020202" pitchFamily="82" charset="0"/>
              <a:cs typeface="Arial" pitchFamily="34" charset="0"/>
            </a:endParaRPr>
          </a:p>
          <a:p>
            <a:pPr lvl="0" algn="ctr"/>
            <a:endParaRPr lang="en-US" sz="1200" b="1" spc="1200" dirty="0">
              <a:solidFill>
                <a:srgbClr val="FFC000"/>
              </a:solidFill>
              <a:effectLst>
                <a:outerShdw blurRad="38100" dist="38100" dir="2700000" algn="tl">
                  <a:srgbClr val="000000">
                    <a:alpha val="43137"/>
                  </a:srgbClr>
                </a:outerShdw>
              </a:effectLst>
              <a:latin typeface="Lucida Handwriting" panose="03010101010101010101" pitchFamily="66" charset="0"/>
              <a:cs typeface="Arial" pitchFamily="34" charset="0"/>
            </a:endParaRPr>
          </a:p>
          <a:p>
            <a:pPr lvl="0" algn="ctr"/>
            <a:endParaRPr lang="en-US" sz="1200" b="1" spc="1200" dirty="0">
              <a:solidFill>
                <a:srgbClr val="FFC000"/>
              </a:solidFill>
              <a:effectLst>
                <a:outerShdw blurRad="38100" dist="38100" dir="2700000" algn="tl">
                  <a:srgbClr val="000000">
                    <a:alpha val="43137"/>
                  </a:srgbClr>
                </a:outerShdw>
              </a:effectLst>
              <a:latin typeface="Lucida Handwriting" panose="03010101010101010101" pitchFamily="66" charset="0"/>
              <a:cs typeface="Arial" pitchFamily="34" charset="0"/>
            </a:endParaRPr>
          </a:p>
          <a:p>
            <a:pPr lvl="0" algn="ctr"/>
            <a:endParaRPr lang="en-US" sz="7200" b="1" spc="1200" dirty="0">
              <a:solidFill>
                <a:srgbClr val="FFC000"/>
              </a:solidFill>
              <a:effectLst>
                <a:outerShdw blurRad="38100" dist="38100" dir="2700000" algn="tl">
                  <a:srgbClr val="000000">
                    <a:alpha val="43137"/>
                  </a:srgbClr>
                </a:outerShdw>
              </a:effectLst>
              <a:latin typeface="Lucida Handwriting" panose="03010101010101010101" pitchFamily="66" charset="0"/>
              <a:cs typeface="Arial" pitchFamily="34" charset="0"/>
            </a:endParaRPr>
          </a:p>
          <a:p>
            <a:pPr lvl="0" algn="ctr"/>
            <a:r>
              <a:rPr lang="en-US" sz="8800" b="1" spc="800" dirty="0">
                <a:solidFill>
                  <a:srgbClr val="FFC000"/>
                </a:solidFill>
                <a:effectLst>
                  <a:outerShdw blurRad="38100" dist="38100" dir="2700000" algn="tl">
                    <a:srgbClr val="000000">
                      <a:alpha val="43137"/>
                    </a:srgbClr>
                  </a:outerShdw>
                </a:effectLst>
                <a:latin typeface="Modern No. 20" panose="02070704070505020303" pitchFamily="18" charset="0"/>
                <a:cs typeface="Arial" pitchFamily="34" charset="0"/>
              </a:rPr>
              <a:t> </a:t>
            </a:r>
            <a:r>
              <a:rPr lang="en-US" sz="8800" b="1" spc="800" dirty="0">
                <a:solidFill>
                  <a:srgbClr val="A8EEEE"/>
                </a:solidFill>
                <a:effectLst>
                  <a:outerShdw blurRad="38100" dist="38100" dir="2700000" algn="tl">
                    <a:srgbClr val="000000">
                      <a:alpha val="43137"/>
                    </a:srgbClr>
                  </a:outerShdw>
                </a:effectLst>
                <a:latin typeface="Modern No. 20" panose="02070704070505020303" pitchFamily="18" charset="0"/>
                <a:cs typeface="Arial" pitchFamily="34" charset="0"/>
              </a:rPr>
              <a:t>ACTIVITIES</a:t>
            </a:r>
            <a:r>
              <a:rPr lang="en-US" sz="4800" b="1" spc="800" dirty="0">
                <a:solidFill>
                  <a:srgbClr val="A8EEEE"/>
                </a:solidFill>
                <a:effectLst>
                  <a:outerShdw blurRad="38100" dist="38100" dir="2700000" algn="tl">
                    <a:srgbClr val="000000">
                      <a:alpha val="43137"/>
                    </a:srgbClr>
                  </a:outerShdw>
                </a:effectLst>
                <a:latin typeface="Modern No. 20" panose="02070704070505020303" pitchFamily="18" charset="0"/>
                <a:cs typeface="Arial" pitchFamily="34" charset="0"/>
              </a:rPr>
              <a:t> </a:t>
            </a:r>
          </a:p>
        </p:txBody>
      </p:sp>
      <p:sp>
        <p:nvSpPr>
          <p:cNvPr id="3" name="TextBox 2"/>
          <p:cNvSpPr txBox="1"/>
          <p:nvPr/>
        </p:nvSpPr>
        <p:spPr>
          <a:xfrm>
            <a:off x="4191000" y="1752600"/>
            <a:ext cx="865051" cy="1200329"/>
          </a:xfrm>
          <a:prstGeom prst="rect">
            <a:avLst/>
          </a:prstGeom>
          <a:noFill/>
        </p:spPr>
        <p:txBody>
          <a:bodyPr wrap="square" rtlCol="0">
            <a:spAutoFit/>
          </a:bodyPr>
          <a:lstStyle/>
          <a:p>
            <a:r>
              <a:rPr lang="en-US" sz="7200" b="1" dirty="0">
                <a:solidFill>
                  <a:schemeClr val="bg1">
                    <a:lumMod val="75000"/>
                    <a:lumOff val="25000"/>
                  </a:schemeClr>
                </a:solidFill>
                <a:effectLst>
                  <a:outerShdw blurRad="38100" dist="38100" dir="2700000" algn="tl">
                    <a:srgbClr val="000000">
                      <a:alpha val="43137"/>
                    </a:srgbClr>
                  </a:outerShdw>
                </a:effectLst>
              </a:rPr>
              <a:t>&amp;</a:t>
            </a:r>
          </a:p>
        </p:txBody>
      </p:sp>
    </p:spTree>
    <p:extLst>
      <p:ext uri="{BB962C8B-B14F-4D97-AF65-F5344CB8AC3E}">
        <p14:creationId xmlns:p14="http://schemas.microsoft.com/office/powerpoint/2010/main" val="410399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RCAF and JFSRP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Use same application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09244"/>
            <a:ext cx="3818294" cy="2005965"/>
          </a:xfrm>
          <a:prstGeom prst="rect">
            <a:avLst/>
          </a:prstGeom>
        </p:spPr>
      </p:pic>
    </p:spTree>
    <p:extLst>
      <p:ext uri="{BB962C8B-B14F-4D97-AF65-F5344CB8AC3E}">
        <p14:creationId xmlns:p14="http://schemas.microsoft.com/office/powerpoint/2010/main" val="53467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8001000" cy="5478423"/>
          </a:xfrm>
          <a:prstGeom prst="rect">
            <a:avLst/>
          </a:prstGeom>
          <a:noFill/>
        </p:spPr>
        <p:txBody>
          <a:bodyPr wrap="square" rtlCol="0">
            <a:spAutoFit/>
          </a:bodyPr>
          <a:lstStyle/>
          <a:p>
            <a:pPr marL="0" lvl="1">
              <a:spcAft>
                <a:spcPts val="1200"/>
              </a:spcAft>
            </a:pPr>
            <a:r>
              <a:rPr lang="en-US" sz="2000" b="1" dirty="0">
                <a:latin typeface="Arial" panose="020B0604020202020204" pitchFamily="34" charset="0"/>
                <a:cs typeface="Arial" panose="020B0604020202020204" pitchFamily="34" charset="0"/>
              </a:rPr>
              <a:t>Proposal should be organized into </a:t>
            </a:r>
            <a:r>
              <a:rPr lang="en-US" sz="2000" b="1" i="1" dirty="0">
                <a:latin typeface="Arial" panose="020B0604020202020204" pitchFamily="34" charset="0"/>
                <a:cs typeface="Arial" panose="020B0604020202020204" pitchFamily="34" charset="0"/>
              </a:rPr>
              <a:t>four</a:t>
            </a:r>
            <a:r>
              <a:rPr lang="en-US" sz="2000" b="1" dirty="0">
                <a:latin typeface="Arial" panose="020B0604020202020204" pitchFamily="34" charset="0"/>
                <a:cs typeface="Arial" panose="020B0604020202020204" pitchFamily="34" charset="0"/>
              </a:rPr>
              <a:t> sections:</a:t>
            </a:r>
          </a:p>
          <a:p>
            <a:pPr marL="800100" lvl="1" indent="-342900">
              <a:spcAft>
                <a:spcPts val="1200"/>
              </a:spcAft>
              <a:buFont typeface="Arial" pitchFamily="34" charset="0"/>
              <a:buChar char="•"/>
            </a:pPr>
            <a:r>
              <a:rPr lang="en-US" sz="2000" b="1" dirty="0">
                <a:latin typeface="Arial" panose="020B0604020202020204" pitchFamily="34" charset="0"/>
                <a:cs typeface="Arial" panose="020B0604020202020204" pitchFamily="34" charset="0"/>
              </a:rPr>
              <a:t>Grant Application Form (includes Dean/Unit Head signatures)</a:t>
            </a:r>
          </a:p>
          <a:p>
            <a:pPr marL="800100" lvl="1" indent="-342900">
              <a:spcAft>
                <a:spcPts val="1200"/>
              </a:spcAft>
              <a:buFont typeface="Arial" pitchFamily="34" charset="0"/>
              <a:buChar char="•"/>
            </a:pPr>
            <a:r>
              <a:rPr lang="en-US" sz="2000" b="1" dirty="0">
                <a:latin typeface="Arial" panose="020B0604020202020204" pitchFamily="34" charset="0"/>
                <a:cs typeface="Arial" panose="020B0604020202020204" pitchFamily="34" charset="0"/>
              </a:rPr>
              <a:t>Project Narrative (Should not exceed 10 pages—Includes: Abstract, Purpose/Goal, Background/Significance/References, Methods/Approach, Professional Development, Record of Scholarly/Creative Activity)</a:t>
            </a:r>
          </a:p>
          <a:p>
            <a:pPr marL="800100" lvl="1" indent="-342900">
              <a:spcAft>
                <a:spcPts val="1200"/>
              </a:spcAft>
              <a:buFont typeface="Arial" pitchFamily="34" charset="0"/>
              <a:buChar char="•"/>
            </a:pPr>
            <a:r>
              <a:rPr lang="en-US" sz="2000" b="1" dirty="0">
                <a:latin typeface="Arial" panose="020B0604020202020204" pitchFamily="34" charset="0"/>
                <a:cs typeface="Arial" panose="020B0604020202020204" pitchFamily="34" charset="0"/>
              </a:rPr>
              <a:t>Budget should include Budget Form and one-page budget justification.</a:t>
            </a:r>
          </a:p>
          <a:p>
            <a:pPr marL="800100" lvl="1" indent="-342900">
              <a:spcAft>
                <a:spcPts val="1200"/>
              </a:spcAft>
              <a:buFont typeface="Arial" pitchFamily="34" charset="0"/>
              <a:buChar char="•"/>
            </a:pPr>
            <a:r>
              <a:rPr lang="en-US" sz="2000" b="1" dirty="0">
                <a:latin typeface="Arial" panose="020B0604020202020204" pitchFamily="34" charset="0"/>
                <a:cs typeface="Arial" panose="020B0604020202020204" pitchFamily="34" charset="0"/>
              </a:rPr>
              <a:t>Appendices up to 3 appendices – can use an appendix for references and/or to include other supporting information. </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Arial" pitchFamily="34" charset="0"/>
              <a:buChar char="•"/>
            </a:pPr>
            <a:r>
              <a:rPr lang="en-US" sz="2000" b="1" dirty="0" smtClean="0">
                <a:latin typeface="Arial" panose="020B0604020202020204" pitchFamily="34" charset="0"/>
                <a:cs typeface="Arial" panose="020B0604020202020204" pitchFamily="34" charset="0"/>
              </a:rPr>
              <a:t>Student mentorship supplement </a:t>
            </a:r>
            <a:r>
              <a:rPr lang="mr-IN" sz="2000" b="1"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if applying (can add 2 pages to application) </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3271804" y="60960"/>
            <a:ext cx="2600392" cy="769441"/>
          </a:xfrm>
          <a:prstGeom prst="rect">
            <a:avLst/>
          </a:prstGeom>
        </p:spPr>
        <p:txBody>
          <a:bodyPr wrap="none">
            <a:spAutoFit/>
          </a:bodyPr>
          <a:lstStyle/>
          <a:p>
            <a:pPr algn="ctr"/>
            <a:r>
              <a:rPr lang="en-US" sz="4400" b="1" dirty="0">
                <a:latin typeface="Arial" panose="020B0604020202020204" pitchFamily="34" charset="0"/>
                <a:ea typeface="+mj-ea"/>
                <a:cs typeface="Arial" panose="020B0604020202020204" pitchFamily="34" charset="0"/>
              </a:rPr>
              <a:t>Proposal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0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81526"/>
            <a:ext cx="6959600" cy="3962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572000"/>
            <a:ext cx="7061200" cy="1625600"/>
          </a:xfrm>
          <a:prstGeom prst="rect">
            <a:avLst/>
          </a:prstGeom>
        </p:spPr>
      </p:pic>
    </p:spTree>
    <p:extLst>
      <p:ext uri="{BB962C8B-B14F-4D97-AF65-F5344CB8AC3E}">
        <p14:creationId xmlns:p14="http://schemas.microsoft.com/office/powerpoint/2010/main" val="37286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526" y="914400"/>
            <a:ext cx="8839200" cy="5324534"/>
          </a:xfrm>
          <a:prstGeom prst="rect">
            <a:avLst/>
          </a:prstGeom>
        </p:spPr>
        <p:txBody>
          <a:bodyPr wrap="square">
            <a:spAutoFit/>
          </a:bodyPr>
          <a:lstStyle/>
          <a:p>
            <a:endParaRPr lang="en-US" sz="2400" dirty="0"/>
          </a:p>
          <a:p>
            <a:r>
              <a:rPr lang="en-US" sz="2400" b="1" dirty="0"/>
              <a:t>Abstract (200 words)</a:t>
            </a:r>
            <a:endParaRPr lang="en-US" sz="2400" dirty="0"/>
          </a:p>
          <a:p>
            <a:r>
              <a:rPr lang="en-US" sz="2400" dirty="0"/>
              <a:t>Provide a summary statement that covers 1) the main point of the project; 2) the problem you intend to solve or question you intend to answer; 3) relevant background; 4) expected methodologies; and 5) intended contributions to the discipline. </a:t>
            </a:r>
          </a:p>
          <a:p>
            <a:r>
              <a:rPr lang="en-US" sz="2400" b="1" dirty="0"/>
              <a:t> </a:t>
            </a:r>
            <a:endParaRPr lang="en-US" sz="2400" dirty="0"/>
          </a:p>
          <a:p>
            <a:r>
              <a:rPr lang="en-US" sz="2400" b="1" dirty="0"/>
              <a:t>Purpose/Goal of Project</a:t>
            </a:r>
            <a:endParaRPr lang="en-US" sz="2400" dirty="0"/>
          </a:p>
          <a:p>
            <a:r>
              <a:rPr lang="en-US" sz="2400" dirty="0"/>
              <a:t>In a brief opening paragraph, clearly state the purpose and goals of your project—what do you intend to accomplish and/ produce from this work? </a:t>
            </a:r>
          </a:p>
          <a:p>
            <a:r>
              <a:rPr lang="en-US" sz="2400" dirty="0"/>
              <a:t> </a:t>
            </a:r>
          </a:p>
          <a:p>
            <a:endParaRPr lang="en-US" sz="2400" dirty="0"/>
          </a:p>
          <a:p>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381000" y="304800"/>
            <a:ext cx="8305800"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Project Narrative Components</a:t>
            </a:r>
          </a:p>
        </p:txBody>
      </p:sp>
    </p:spTree>
    <p:extLst>
      <p:ext uri="{BB962C8B-B14F-4D97-AF65-F5344CB8AC3E}">
        <p14:creationId xmlns:p14="http://schemas.microsoft.com/office/powerpoint/2010/main" val="365836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75" y="278343"/>
            <a:ext cx="8305800" cy="618630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a:t>
            </a:r>
          </a:p>
          <a:p>
            <a:r>
              <a:rPr lang="en-US" sz="2800" b="1" dirty="0"/>
              <a:t>Background, Significance and References</a:t>
            </a:r>
            <a:endParaRPr lang="en-US" sz="2800" dirty="0"/>
          </a:p>
          <a:p>
            <a:r>
              <a:rPr lang="en-US" sz="2400" dirty="0"/>
              <a:t>1) Provide an adequate review of pertinent previous work or literature to define how your project fits into the current state of research, knowledge or artistry. </a:t>
            </a:r>
          </a:p>
          <a:p>
            <a:r>
              <a:rPr lang="en-US" sz="2400" dirty="0"/>
              <a:t>2) Explain why the project is needed. For example, does your project demonstrate a novel approach or new techniques, explores previously unknown source material, fill a major gap in the knowledge base of your discipline, and/or make substantive contributions to or advance the field of study or area of artistry?</a:t>
            </a:r>
          </a:p>
          <a:p>
            <a:r>
              <a:rPr lang="en-US" sz="2400" dirty="0"/>
              <a:t>3) Provide references/bibliography using a format appropriate for your discipline. Include a list of all references cited in the application and any additional key sources that have informed your main argument.</a:t>
            </a:r>
          </a:p>
          <a:p>
            <a:r>
              <a:rPr lang="en-US" sz="2800" b="1" dirty="0"/>
              <a:t> </a:t>
            </a:r>
            <a:endParaRPr lang="en-US" sz="2400" dirty="0"/>
          </a:p>
          <a:p>
            <a:endParaRPr lang="en-US" sz="2400" dirty="0"/>
          </a:p>
        </p:txBody>
      </p:sp>
    </p:spTree>
    <p:extLst>
      <p:ext uri="{BB962C8B-B14F-4D97-AF65-F5344CB8AC3E}">
        <p14:creationId xmlns:p14="http://schemas.microsoft.com/office/powerpoint/2010/main" val="263412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6186308"/>
          </a:xfrm>
          <a:prstGeom prst="rect">
            <a:avLst/>
          </a:prstGeom>
        </p:spPr>
        <p:txBody>
          <a:bodyPr wrap="square">
            <a:spAutoFit/>
          </a:bodyPr>
          <a:lstStyle/>
          <a:p>
            <a:endParaRPr lang="en-US" sz="2800" b="1" dirty="0"/>
          </a:p>
          <a:p>
            <a:r>
              <a:rPr lang="en-US" sz="2800" b="1" dirty="0"/>
              <a:t>Method/Approach</a:t>
            </a:r>
            <a:endParaRPr lang="en-US" sz="2800" dirty="0"/>
          </a:p>
          <a:p>
            <a:r>
              <a:rPr lang="en-US" sz="2400" dirty="0"/>
              <a:t>What means, procedures, techniques will you use to accomplish your goals (e.g. experimental method, archival data collection, interpretive reading, interviews, surveys, comparative method etc.)? For whatever method you employ, justify your method and explain in detail how you will conduct your investigation or creative activity. Explain how the proposed approach is expected to lead to the achievement of your project goals and what you expect will result from the work. </a:t>
            </a:r>
            <a:r>
              <a:rPr lang="en-US" sz="2400" b="1" dirty="0"/>
              <a:t>Important:</a:t>
            </a:r>
            <a:r>
              <a:rPr lang="en-US" sz="2400" dirty="0"/>
              <a:t> If your work involves animals or human subjects, you must address the ethical and regulatory issues related to your project and whether or not you have obtained IRB and/or IACUC approval. </a:t>
            </a:r>
            <a:r>
              <a:rPr lang="en-US" sz="2400" u="sng" dirty="0"/>
              <a:t>No funds will be distributed without relevant IRB and/or IACUC approval.</a:t>
            </a:r>
            <a:r>
              <a:rPr lang="en-US" sz="2400" dirty="0"/>
              <a:t> </a:t>
            </a:r>
          </a:p>
          <a:p>
            <a:r>
              <a:rPr lang="en-US" sz="2800" b="1" dirty="0"/>
              <a:t> </a:t>
            </a:r>
            <a:endParaRPr lang="en-US" sz="2800" dirty="0"/>
          </a:p>
        </p:txBody>
      </p:sp>
    </p:spTree>
    <p:extLst>
      <p:ext uri="{BB962C8B-B14F-4D97-AF65-F5344CB8AC3E}">
        <p14:creationId xmlns:p14="http://schemas.microsoft.com/office/powerpoint/2010/main" val="11121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09600"/>
            <a:ext cx="8405949" cy="3908762"/>
          </a:xfrm>
          <a:prstGeom prst="rect">
            <a:avLst/>
          </a:prstGeom>
        </p:spPr>
        <p:txBody>
          <a:bodyPr wrap="square">
            <a:spAutoFit/>
          </a:bodyPr>
          <a:lstStyle/>
          <a:p>
            <a:r>
              <a:rPr lang="en-US" sz="2800" b="1" dirty="0"/>
              <a:t>Professional Development</a:t>
            </a:r>
            <a:endParaRPr lang="en-US" sz="2800" dirty="0"/>
          </a:p>
          <a:p>
            <a:r>
              <a:rPr lang="en-US" sz="2400" dirty="0"/>
              <a:t>Describe how this project will contribute to your scholarship and/or artistic development. For example, the project will:</a:t>
            </a:r>
          </a:p>
          <a:p>
            <a:pPr lvl="1"/>
            <a:r>
              <a:rPr lang="en-US" sz="2400" dirty="0"/>
              <a:t>Enable you to competitively seek external funding to support future work; Will lead to a publication, exhibition, presentation, performance and/or other appropriate scholarly product or creation; and/or Produce specific professional outcomes that are beneficial to your scholarship and/or creative activity. </a:t>
            </a:r>
          </a:p>
          <a:p>
            <a:r>
              <a:rPr lang="en-US" sz="2800" b="1" dirty="0"/>
              <a:t> </a:t>
            </a:r>
            <a:endParaRPr lang="en-US" sz="2800" dirty="0"/>
          </a:p>
        </p:txBody>
      </p:sp>
    </p:spTree>
    <p:extLst>
      <p:ext uri="{BB962C8B-B14F-4D97-AF65-F5344CB8AC3E}">
        <p14:creationId xmlns:p14="http://schemas.microsoft.com/office/powerpoint/2010/main" val="212766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915400" cy="4862869"/>
          </a:xfrm>
          <a:prstGeom prst="rect">
            <a:avLst/>
          </a:prstGeom>
        </p:spPr>
        <p:txBody>
          <a:bodyPr wrap="square">
            <a:spAutoFit/>
          </a:bodyPr>
          <a:lstStyle/>
          <a:p>
            <a:r>
              <a:rPr lang="en-US" sz="2800" b="1" dirty="0"/>
              <a:t>Record of Scholarly/Artistic Activities</a:t>
            </a:r>
            <a:endParaRPr lang="en-US" sz="2800" dirty="0"/>
          </a:p>
          <a:p>
            <a:r>
              <a:rPr lang="en-US" sz="2400" dirty="0"/>
              <a:t>1) Provide a record of your scholarly activities (publications, presentations, performances, exhibitions, external funding) for the previous three to five years. Reviewers expect to see a history of active engagement in artistry, scholarship and/or evidence that experience sufficient for accomplishing this project, whether as a continuation of your current line of inquiry or as a new line of inquiry (this should tie back to your Professional Development section). </a:t>
            </a:r>
          </a:p>
          <a:p>
            <a:r>
              <a:rPr lang="en-US" sz="2400" dirty="0"/>
              <a:t>2) If you have had prior RCAF/JFSRP support in the past five years, briefly describe the project/</a:t>
            </a:r>
            <a:r>
              <a:rPr lang="en-US" sz="2400" dirty="0" err="1"/>
              <a:t>s</a:t>
            </a:r>
            <a:r>
              <a:rPr lang="en-US" sz="2400" dirty="0"/>
              <a:t>. Does the proposal you are currently submitting tie into earlier support or is it independent of previously supported RCAF/JFSRP projects? If so, how?  </a:t>
            </a:r>
          </a:p>
          <a:p>
            <a:r>
              <a:rPr lang="en-US" b="1"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8156076"/>
          </a:xfrm>
          <a:prstGeom prst="rect">
            <a:avLst/>
          </a:prstGeom>
        </p:spPr>
        <p:txBody>
          <a:bodyPr wrap="square">
            <a:spAutoFit/>
          </a:bodyPr>
          <a:lstStyle/>
          <a:p>
            <a:r>
              <a:rPr lang="en-US" sz="2800" b="1" dirty="0"/>
              <a:t>Budget and Budget Justification (See Form)</a:t>
            </a:r>
            <a:endParaRPr lang="en-US" sz="2800" dirty="0"/>
          </a:p>
          <a:p>
            <a:r>
              <a:rPr lang="en-US" sz="2400" dirty="0"/>
              <a:t>Your budget should be clearly described. Each area of expenditure should be described. If pricing seems out of the ordinary, please explain. Each area of expenditure should clearly relate to the proposed activities and be clearly necessary to those activities. The overall cost of the project should be reasonable. This information goes into the Budget Form, which includes the Budget Spreadsheet and Justification. The budget form does not count against the 10 page maximum.  </a:t>
            </a:r>
          </a:p>
          <a:p>
            <a:r>
              <a:rPr lang="en-US" dirty="0"/>
              <a:t> </a:t>
            </a:r>
          </a:p>
          <a:p>
            <a:r>
              <a:rPr lang="en-US" sz="2800" b="1" dirty="0"/>
              <a:t>Appendices (Optional)</a:t>
            </a:r>
            <a:endParaRPr lang="en-US" sz="2800" dirty="0"/>
          </a:p>
          <a:p>
            <a:r>
              <a:rPr lang="en-US" sz="2400" dirty="0"/>
              <a:t>You may provide up to three appendices of pertinent supporting materials. These materials should clarify important aspects of the work, but not duplicate the narrative. Do not use to circumvent length restrictions of proposal. Examples of appendices would be such things as survey instruments, letters of collaboration from co-investigators, lengthy budget justifications, copies of catalog pages, or vendor bids, and such.</a:t>
            </a:r>
          </a:p>
          <a:p>
            <a:r>
              <a:rPr lang="en-US" dirty="0"/>
              <a:t> </a:t>
            </a:r>
          </a:p>
          <a:p>
            <a:r>
              <a:rPr lang="en-US" dirty="0"/>
              <a:t> </a:t>
            </a:r>
          </a:p>
          <a:p>
            <a:pPr marL="514350" lvl="0" indent="-514350">
              <a:buAutoNum type="arabicPeriod" startAt="6"/>
            </a:pPr>
            <a:endParaRPr lang="en-US" dirty="0">
              <a:solidFill>
                <a:prstClr val="white"/>
              </a:solidFill>
              <a:latin typeface="Arial" panose="020B0604020202020204" pitchFamily="34" charset="0"/>
              <a:cs typeface="Arial" panose="020B0604020202020204" pitchFamily="34" charset="0"/>
            </a:endParaRPr>
          </a:p>
          <a:p>
            <a:pPr marL="514350" lvl="0" indent="-514350">
              <a:buAutoNum type="arabicPeriod" startAt="6"/>
            </a:pPr>
            <a:endParaRPr lang="en-US" dirty="0">
              <a:solidFill>
                <a:srgbClr val="FFFF00"/>
              </a:solidFill>
              <a:latin typeface="Arial" panose="020B0604020202020204" pitchFamily="34" charset="0"/>
              <a:cs typeface="Arial" panose="020B0604020202020204" pitchFamily="34" charset="0"/>
            </a:endParaRPr>
          </a:p>
          <a:p>
            <a:pPr lvl="0"/>
            <a:r>
              <a:rPr lang="en-US" dirty="0">
                <a:solidFill>
                  <a:srgbClr val="FFFF00"/>
                </a:solidFill>
                <a:latin typeface="Arial" panose="020B0604020202020204" pitchFamily="34" charset="0"/>
                <a:cs typeface="Arial" panose="020B0604020202020204" pitchFamily="34" charset="0"/>
              </a:rPr>
              <a:t>It is important to write to a general audience.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Mentorship Supplement</a:t>
            </a:r>
            <a:endParaRPr lang="en-US" dirty="0"/>
          </a:p>
        </p:txBody>
      </p:sp>
      <p:sp>
        <p:nvSpPr>
          <p:cNvPr id="3" name="Content Placeholder 2"/>
          <p:cNvSpPr>
            <a:spLocks noGrp="1"/>
          </p:cNvSpPr>
          <p:nvPr>
            <p:ph idx="1"/>
          </p:nvPr>
        </p:nvSpPr>
        <p:spPr>
          <a:xfrm>
            <a:off x="381000" y="1445402"/>
            <a:ext cx="8305800" cy="4879198"/>
          </a:xfrm>
        </p:spPr>
        <p:txBody>
          <a:bodyPr>
            <a:normAutofit/>
          </a:bodyPr>
          <a:lstStyle/>
          <a:p>
            <a:r>
              <a:rPr lang="en-US" dirty="0"/>
              <a:t>F</a:t>
            </a:r>
            <a:r>
              <a:rPr lang="en-US" dirty="0" smtClean="0"/>
              <a:t>inancial </a:t>
            </a:r>
            <a:r>
              <a:rPr lang="en-US" dirty="0"/>
              <a:t>resources </a:t>
            </a:r>
            <a:r>
              <a:rPr lang="en-US" dirty="0" smtClean="0"/>
              <a:t>intended </a:t>
            </a:r>
            <a:r>
              <a:rPr lang="en-US" dirty="0"/>
              <a:t>to provide students with individualized research mentoring </a:t>
            </a:r>
            <a:r>
              <a:rPr lang="en-US" dirty="0" smtClean="0"/>
              <a:t>opportunities</a:t>
            </a:r>
          </a:p>
          <a:p>
            <a:r>
              <a:rPr lang="en-US" i="1" dirty="0"/>
              <a:t>The faculty RCAF award ($4500) </a:t>
            </a:r>
            <a:r>
              <a:rPr lang="en-US" i="1" u="sng" dirty="0"/>
              <a:t>must not</a:t>
            </a:r>
            <a:r>
              <a:rPr lang="en-US" i="1" dirty="0"/>
              <a:t> depend on receipt of the student mentorship supplement; that is, it is possible that only the faculty portion will be awarded. </a:t>
            </a:r>
            <a:endParaRPr lang="en-US" dirty="0"/>
          </a:p>
          <a:p>
            <a:r>
              <a:rPr lang="en-US" dirty="0" smtClean="0"/>
              <a:t>Includes: </a:t>
            </a:r>
          </a:p>
          <a:p>
            <a:pPr lvl="1"/>
            <a:r>
              <a:rPr lang="en-US" dirty="0" smtClean="0"/>
              <a:t>Single-page plan that details research/mentoring goals and at least one activity (student + faculty member) that will accomplish each goal </a:t>
            </a:r>
          </a:p>
          <a:p>
            <a:pPr lvl="2"/>
            <a:r>
              <a:rPr lang="en-US" dirty="0" smtClean="0"/>
              <a:t>Doesn’t have to be a specific student but can’t support students already receiving fellowships or assistantships</a:t>
            </a:r>
          </a:p>
          <a:p>
            <a:pPr lvl="1"/>
            <a:r>
              <a:rPr lang="en-US" dirty="0" smtClean="0"/>
              <a:t>Additional 1-page budget justification for student-related funds</a:t>
            </a:r>
          </a:p>
          <a:p>
            <a:pPr lvl="2"/>
            <a:r>
              <a:rPr lang="en-US" dirty="0" smtClean="0"/>
              <a:t>Paying time for work on research</a:t>
            </a:r>
          </a:p>
          <a:p>
            <a:pPr lvl="2"/>
            <a:r>
              <a:rPr lang="en-US" dirty="0" smtClean="0"/>
              <a:t>Materials for additional work</a:t>
            </a:r>
          </a:p>
          <a:p>
            <a:pPr lvl="2"/>
            <a:r>
              <a:rPr lang="en-US" dirty="0" smtClean="0"/>
              <a:t>Travel expenses for presentations</a:t>
            </a:r>
          </a:p>
          <a:p>
            <a:pPr lvl="2"/>
            <a:r>
              <a:rPr lang="en-US" dirty="0" smtClean="0"/>
              <a:t>Travel expenses to visit a collaborator</a:t>
            </a:r>
          </a:p>
        </p:txBody>
      </p:sp>
    </p:spTree>
    <p:extLst>
      <p:ext uri="{BB962C8B-B14F-4D97-AF65-F5344CB8AC3E}">
        <p14:creationId xmlns:p14="http://schemas.microsoft.com/office/powerpoint/2010/main" val="177072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779" y="1295400"/>
            <a:ext cx="7772400" cy="6063198"/>
          </a:xfrm>
          <a:prstGeom prst="rect">
            <a:avLst/>
          </a:prstGeom>
          <a:noFill/>
        </p:spPr>
        <p:txBody>
          <a:bodyPr wrap="square" rtlCol="0">
            <a:spAutoFit/>
          </a:bodyPr>
          <a:lstStyle/>
          <a:p>
            <a:pPr algn="ctr"/>
            <a:r>
              <a:rPr lang="en-US" sz="4400" b="1" dirty="0">
                <a:latin typeface="Arial" pitchFamily="34" charset="0"/>
                <a:cs typeface="Arial" pitchFamily="34" charset="0"/>
              </a:rPr>
              <a:t>RCAF/JFSRP Proposal</a:t>
            </a:r>
          </a:p>
          <a:p>
            <a:pPr algn="ctr"/>
            <a:r>
              <a:rPr lang="en-US" sz="4400" b="1" dirty="0">
                <a:latin typeface="Arial" pitchFamily="34" charset="0"/>
                <a:cs typeface="Arial" pitchFamily="34" charset="0"/>
              </a:rPr>
              <a:t>Workshop/ </a:t>
            </a:r>
          </a:p>
          <a:p>
            <a:pPr algn="ctr"/>
            <a:r>
              <a:rPr lang="en-US" sz="4400" b="1" dirty="0">
                <a:latin typeface="Arial" pitchFamily="34" charset="0"/>
                <a:cs typeface="Arial" pitchFamily="34" charset="0"/>
              </a:rPr>
              <a:t>Q &amp; A Session</a:t>
            </a:r>
          </a:p>
          <a:p>
            <a:pPr algn="ctr"/>
            <a:endParaRPr lang="en-US" sz="4400" b="1" dirty="0">
              <a:solidFill>
                <a:srgbClr val="FFC000"/>
              </a:solidFill>
              <a:latin typeface="Arial" pitchFamily="34" charset="0"/>
              <a:cs typeface="Arial" pitchFamily="34" charset="0"/>
            </a:endParaRPr>
          </a:p>
          <a:p>
            <a:pPr algn="ctr"/>
            <a:endParaRPr lang="en-US" sz="4400" b="1" dirty="0">
              <a:solidFill>
                <a:srgbClr val="FFC000"/>
              </a:solidFill>
              <a:latin typeface="Arial" pitchFamily="34" charset="0"/>
              <a:cs typeface="Arial" pitchFamily="34" charset="0"/>
            </a:endParaRPr>
          </a:p>
          <a:p>
            <a:pPr algn="ctr"/>
            <a:endParaRPr lang="en-US" sz="4400" b="1" dirty="0">
              <a:solidFill>
                <a:srgbClr val="FFC000"/>
              </a:solidFill>
              <a:latin typeface="Arial" pitchFamily="34" charset="0"/>
              <a:cs typeface="Arial" pitchFamily="34" charset="0"/>
            </a:endParaRPr>
          </a:p>
          <a:p>
            <a:pPr algn="ctr"/>
            <a:endParaRPr lang="en-US" sz="4400" b="1" dirty="0">
              <a:solidFill>
                <a:srgbClr val="FFC000"/>
              </a:solidFill>
              <a:latin typeface="Arial" pitchFamily="34" charset="0"/>
              <a:cs typeface="Arial" pitchFamily="34" charset="0"/>
            </a:endParaRPr>
          </a:p>
          <a:p>
            <a:pPr algn="ctr"/>
            <a:r>
              <a:rPr lang="en-US" sz="3600" b="1" dirty="0">
                <a:latin typeface="Arial" pitchFamily="34" charset="0"/>
                <a:cs typeface="Arial" pitchFamily="34" charset="0"/>
              </a:rPr>
              <a:t>http://</a:t>
            </a:r>
            <a:r>
              <a:rPr lang="en-US" sz="3600" b="1" dirty="0" err="1">
                <a:latin typeface="Arial" pitchFamily="34" charset="0"/>
                <a:cs typeface="Arial" pitchFamily="34" charset="0"/>
              </a:rPr>
              <a:t>www.research.tcu.edu</a:t>
            </a:r>
            <a:r>
              <a:rPr lang="en-US" sz="3600" b="1" dirty="0">
                <a:latin typeface="Arial" pitchFamily="34" charset="0"/>
                <a:cs typeface="Arial" pitchFamily="34" charset="0"/>
              </a:rPr>
              <a:t>/</a:t>
            </a:r>
          </a:p>
          <a:p>
            <a:pPr algn="ctr"/>
            <a:endParaRPr lang="en-US" sz="4400" b="1" dirty="0">
              <a:solidFill>
                <a:srgbClr val="FFC00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586" y="3352800"/>
            <a:ext cx="4064000" cy="2705100"/>
          </a:xfrm>
          <a:prstGeom prst="rect">
            <a:avLst/>
          </a:prstGeom>
        </p:spPr>
      </p:pic>
    </p:spTree>
    <p:extLst>
      <p:ext uri="{BB962C8B-B14F-4D97-AF65-F5344CB8AC3E}">
        <p14:creationId xmlns:p14="http://schemas.microsoft.com/office/powerpoint/2010/main" val="220791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0"/>
            <a:ext cx="8839200" cy="3970318"/>
          </a:xfrm>
          <a:prstGeom prst="rect">
            <a:avLst/>
          </a:prstGeom>
          <a:noFill/>
        </p:spPr>
        <p:txBody>
          <a:bodyPr wrap="square" rtlCol="0">
            <a:spAutoFit/>
          </a:bodyPr>
          <a:lstStyle/>
          <a:p>
            <a:r>
              <a:rPr lang="en-US" dirty="0" smtClean="0"/>
              <a:t>Example: </a:t>
            </a:r>
          </a:p>
          <a:p>
            <a:r>
              <a:rPr lang="en-US" u="sng" dirty="0" smtClean="0"/>
              <a:t>Goal</a:t>
            </a:r>
            <a:r>
              <a:rPr lang="en-US" dirty="0" smtClean="0"/>
              <a:t>: Learn about the research process, research management and qualitative methods</a:t>
            </a:r>
          </a:p>
          <a:p>
            <a:r>
              <a:rPr lang="en-US" dirty="0" smtClean="0"/>
              <a:t>	</a:t>
            </a:r>
            <a:r>
              <a:rPr lang="en-US" i="1" dirty="0" smtClean="0"/>
              <a:t>Activity: </a:t>
            </a:r>
            <a:r>
              <a:rPr lang="en-US" dirty="0" smtClean="0"/>
              <a:t>Add a mixed-methods approach to the XX study. With guidance of XX faculty mentor, I will develop and implement a semi-structured interview for parent participants. [Funds used to purchase gift cards for participants and pay student workers].</a:t>
            </a:r>
          </a:p>
          <a:p>
            <a:r>
              <a:rPr lang="en-US" i="1" dirty="0"/>
              <a:t>	</a:t>
            </a:r>
            <a:r>
              <a:rPr lang="en-US" i="1" dirty="0" smtClean="0"/>
              <a:t>Activity: </a:t>
            </a:r>
            <a:r>
              <a:rPr lang="en-US" dirty="0" smtClean="0"/>
              <a:t>Submit a peer-reviewed journal article. Dr. XX and I will meet weekly to develop a journal article from the data collected by my supplemental project and go through the submission process together. </a:t>
            </a:r>
          </a:p>
          <a:p>
            <a:endParaRPr lang="en-US" i="1" dirty="0"/>
          </a:p>
          <a:p>
            <a:r>
              <a:rPr lang="en-US" u="sng" dirty="0" smtClean="0"/>
              <a:t>Goal</a:t>
            </a:r>
            <a:r>
              <a:rPr lang="en-US" dirty="0" smtClean="0"/>
              <a:t>: Present research findings</a:t>
            </a:r>
          </a:p>
          <a:p>
            <a:r>
              <a:rPr lang="en-US" dirty="0" smtClean="0"/>
              <a:t>	Activity: Present a poster at XX conference. Meet weekly with Dr. XX to develop poster and practice presentation in lab meeting. [Funds used for travel]. </a:t>
            </a:r>
          </a:p>
          <a:p>
            <a:endParaRPr lang="en-US" i="1" dirty="0"/>
          </a:p>
          <a:p>
            <a:endParaRPr lang="en-US" u="sng" dirty="0" smtClean="0"/>
          </a:p>
        </p:txBody>
      </p:sp>
      <p:graphicFrame>
        <p:nvGraphicFramePr>
          <p:cNvPr id="5" name="Table 4"/>
          <p:cNvGraphicFramePr>
            <a:graphicFrameLocks noGrp="1"/>
          </p:cNvGraphicFramePr>
          <p:nvPr>
            <p:extLst>
              <p:ext uri="{D42A27DB-BD31-4B8C-83A1-F6EECF244321}">
                <p14:modId xmlns:p14="http://schemas.microsoft.com/office/powerpoint/2010/main" val="1833947219"/>
              </p:ext>
            </p:extLst>
          </p:nvPr>
        </p:nvGraphicFramePr>
        <p:xfrm>
          <a:off x="1600200" y="3886200"/>
          <a:ext cx="5623560" cy="2580640"/>
        </p:xfrm>
        <a:graphic>
          <a:graphicData uri="http://schemas.openxmlformats.org/drawingml/2006/table">
            <a:tbl>
              <a:tblPr firstRow="1" firstCol="1" bandRow="1" bandCol="1">
                <a:tableStyleId>{5C22544A-7EE6-4342-B048-85BDC9FD1C3A}</a:tableStyleId>
              </a:tblPr>
              <a:tblGrid>
                <a:gridCol w="2811780"/>
                <a:gridCol w="2811780"/>
              </a:tblGrid>
              <a:tr h="0">
                <a:tc>
                  <a:txBody>
                    <a:bodyPr/>
                    <a:lstStyle/>
                    <a:p>
                      <a:pPr marL="0" marR="0" algn="ctr">
                        <a:spcBef>
                          <a:spcPts val="0"/>
                        </a:spcBef>
                        <a:spcAft>
                          <a:spcPts val="400"/>
                        </a:spcAft>
                      </a:pPr>
                      <a:r>
                        <a:rPr lang="en-US" sz="1200">
                          <a:effectLst/>
                        </a:rPr>
                        <a:t>Activity</a:t>
                      </a:r>
                      <a:endParaRPr lang="en-US" sz="1200">
                        <a:effectLst/>
                        <a:latin typeface="Times New Roman" charset="0"/>
                        <a:ea typeface="Calibri" charset="0"/>
                        <a:cs typeface="Times New Roman" charset="0"/>
                      </a:endParaRPr>
                    </a:p>
                  </a:txBody>
                  <a:tcPr marL="68580" marR="68580" marT="0" marB="0"/>
                </a:tc>
                <a:tc>
                  <a:txBody>
                    <a:bodyPr/>
                    <a:lstStyle/>
                    <a:p>
                      <a:pPr marL="0" marR="0" algn="ctr">
                        <a:spcBef>
                          <a:spcPts val="0"/>
                        </a:spcBef>
                        <a:spcAft>
                          <a:spcPts val="400"/>
                        </a:spcAft>
                      </a:pPr>
                      <a:r>
                        <a:rPr lang="en-US" sz="1200">
                          <a:effectLst/>
                        </a:rPr>
                        <a:t>Estimated Costs</a:t>
                      </a:r>
                      <a:endParaRPr lang="en-US" sz="1200">
                        <a:effectLst/>
                        <a:latin typeface="Times New Roman" charset="0"/>
                        <a:ea typeface="Calibri" charset="0"/>
                        <a:cs typeface="Times New Roman" charset="0"/>
                      </a:endParaRPr>
                    </a:p>
                  </a:txBody>
                  <a:tcPr marL="68580" marR="68580" marT="0" marB="0"/>
                </a:tc>
              </a:tr>
              <a:tr h="0">
                <a:tc>
                  <a:txBody>
                    <a:bodyPr/>
                    <a:lstStyle/>
                    <a:p>
                      <a:pPr marL="0" marR="0">
                        <a:spcBef>
                          <a:spcPts val="0"/>
                        </a:spcBef>
                        <a:spcAft>
                          <a:spcPts val="400"/>
                        </a:spcAft>
                      </a:pPr>
                      <a:r>
                        <a:rPr lang="en-US" sz="1200">
                          <a:effectLst/>
                        </a:rPr>
                        <a:t>Research Activity Support</a:t>
                      </a:r>
                      <a:endParaRPr lang="en-US" sz="1200">
                        <a:effectLst/>
                        <a:latin typeface="Times New Roman" charset="0"/>
                        <a:ea typeface="Calibri" charset="0"/>
                        <a:cs typeface="Times New Roman" charset="0"/>
                      </a:endParaRPr>
                    </a:p>
                  </a:txBody>
                  <a:tcPr marL="68580" marR="68580" marT="0" marB="0"/>
                </a:tc>
                <a:tc>
                  <a:txBody>
                    <a:bodyPr/>
                    <a:lstStyle/>
                    <a:p>
                      <a:pPr marL="0" marR="0">
                        <a:spcBef>
                          <a:spcPts val="0"/>
                        </a:spcBef>
                        <a:spcAft>
                          <a:spcPts val="400"/>
                        </a:spcAft>
                      </a:pPr>
                      <a:r>
                        <a:rPr lang="en-US" sz="1200">
                          <a:effectLst/>
                        </a:rPr>
                        <a:t>Total Cost: $350</a:t>
                      </a:r>
                    </a:p>
                    <a:p>
                      <a:pPr marL="0" marR="0">
                        <a:spcBef>
                          <a:spcPts val="0"/>
                        </a:spcBef>
                        <a:spcAft>
                          <a:spcPts val="400"/>
                        </a:spcAft>
                      </a:pPr>
                      <a:r>
                        <a:rPr lang="en-US" sz="1200">
                          <a:effectLst/>
                        </a:rPr>
                        <a:t>I typically work to support my education 20 hours per week. At $10/hr, this funding would allow me to cut back my work schedule by 5 hours a week for seven weeks of the fall semester to devote extra time solely to data collection and analysis</a:t>
                      </a:r>
                      <a:endParaRPr lang="en-US" sz="1200">
                        <a:effectLst/>
                        <a:latin typeface="Times New Roman" charset="0"/>
                        <a:ea typeface="Calibri" charset="0"/>
                        <a:cs typeface="Times New Roman" charset="0"/>
                      </a:endParaRPr>
                    </a:p>
                  </a:txBody>
                  <a:tcPr marL="68580" marR="68580" marT="0" marB="0"/>
                </a:tc>
              </a:tr>
              <a:tr h="0">
                <a:tc>
                  <a:txBody>
                    <a:bodyPr/>
                    <a:lstStyle/>
                    <a:p>
                      <a:pPr marL="0" marR="0">
                        <a:spcBef>
                          <a:spcPts val="0"/>
                        </a:spcBef>
                        <a:spcAft>
                          <a:spcPts val="400"/>
                        </a:spcAft>
                      </a:pPr>
                      <a:r>
                        <a:rPr lang="en-US" sz="1200" dirty="0" smtClean="0">
                          <a:effectLst/>
                        </a:rPr>
                        <a:t>Present findings at XX convention</a:t>
                      </a:r>
                      <a:endParaRPr lang="en-US" sz="1200" dirty="0">
                        <a:effectLst/>
                        <a:latin typeface="Times New Roman" charset="0"/>
                        <a:ea typeface="Calibri" charset="0"/>
                        <a:cs typeface="Times New Roman" charset="0"/>
                      </a:endParaRPr>
                    </a:p>
                  </a:txBody>
                  <a:tcPr marL="68580" marR="68580" marT="0" marB="0"/>
                </a:tc>
                <a:tc>
                  <a:txBody>
                    <a:bodyPr/>
                    <a:lstStyle/>
                    <a:p>
                      <a:pPr marL="0" marR="0">
                        <a:spcBef>
                          <a:spcPts val="0"/>
                        </a:spcBef>
                        <a:spcAft>
                          <a:spcPts val="400"/>
                        </a:spcAft>
                      </a:pPr>
                      <a:r>
                        <a:rPr lang="en-US" sz="1200" dirty="0">
                          <a:effectLst/>
                        </a:rPr>
                        <a:t>Travel to </a:t>
                      </a:r>
                      <a:r>
                        <a:rPr lang="en-US" sz="1200" dirty="0" smtClean="0">
                          <a:effectLst/>
                        </a:rPr>
                        <a:t>XX: </a:t>
                      </a:r>
                      <a:r>
                        <a:rPr lang="en-US" sz="1200" dirty="0">
                          <a:effectLst/>
                        </a:rPr>
                        <a:t>$300</a:t>
                      </a:r>
                    </a:p>
                    <a:p>
                      <a:pPr marL="0" marR="0">
                        <a:spcBef>
                          <a:spcPts val="0"/>
                        </a:spcBef>
                        <a:spcAft>
                          <a:spcPts val="400"/>
                        </a:spcAft>
                      </a:pPr>
                      <a:r>
                        <a:rPr lang="en-US" sz="1200" dirty="0">
                          <a:effectLst/>
                        </a:rPr>
                        <a:t>Lodging in </a:t>
                      </a:r>
                      <a:r>
                        <a:rPr lang="en-US" sz="1200" dirty="0" smtClean="0">
                          <a:effectLst/>
                        </a:rPr>
                        <a:t>XX: </a:t>
                      </a:r>
                      <a:r>
                        <a:rPr lang="en-US" sz="1200" dirty="0">
                          <a:effectLst/>
                        </a:rPr>
                        <a:t>$200</a:t>
                      </a:r>
                    </a:p>
                    <a:p>
                      <a:pPr marL="0" marR="0">
                        <a:spcBef>
                          <a:spcPts val="0"/>
                        </a:spcBef>
                        <a:spcAft>
                          <a:spcPts val="400"/>
                        </a:spcAft>
                      </a:pPr>
                      <a:r>
                        <a:rPr lang="en-US" sz="1200" dirty="0">
                          <a:effectLst/>
                        </a:rPr>
                        <a:t>Transportation and Meals: $150</a:t>
                      </a:r>
                    </a:p>
                    <a:p>
                      <a:pPr marL="0" marR="0">
                        <a:spcBef>
                          <a:spcPts val="0"/>
                        </a:spcBef>
                        <a:spcAft>
                          <a:spcPts val="400"/>
                        </a:spcAft>
                      </a:pPr>
                      <a:r>
                        <a:rPr lang="en-US" sz="1200" dirty="0">
                          <a:effectLst/>
                        </a:rPr>
                        <a:t>Total Cost: $650</a:t>
                      </a:r>
                      <a:endParaRPr lang="en-US" sz="1200" dirty="0">
                        <a:effectLst/>
                        <a:latin typeface="Times New Roman" charset="0"/>
                        <a:ea typeface="Calibri" charset="0"/>
                        <a:cs typeface="Times New Roman" charset="0"/>
                      </a:endParaRPr>
                    </a:p>
                  </a:txBody>
                  <a:tcPr marL="68580" marR="68580" marT="0" marB="0"/>
                </a:tc>
              </a:tr>
              <a:tr h="0">
                <a:tc>
                  <a:txBody>
                    <a:bodyPr/>
                    <a:lstStyle/>
                    <a:p>
                      <a:pPr marL="0" marR="0" algn="r">
                        <a:spcBef>
                          <a:spcPts val="0"/>
                        </a:spcBef>
                        <a:spcAft>
                          <a:spcPts val="400"/>
                        </a:spcAft>
                      </a:pPr>
                      <a:r>
                        <a:rPr lang="en-US" sz="1200">
                          <a:effectLst/>
                        </a:rPr>
                        <a:t>Total Budget Estimate</a:t>
                      </a:r>
                      <a:endParaRPr lang="en-US" sz="1200">
                        <a:effectLst/>
                        <a:latin typeface="Times New Roman" charset="0"/>
                        <a:ea typeface="Calibri" charset="0"/>
                        <a:cs typeface="Times New Roman" charset="0"/>
                      </a:endParaRPr>
                    </a:p>
                  </a:txBody>
                  <a:tcPr marL="68580" marR="68580" marT="0" marB="0"/>
                </a:tc>
                <a:tc>
                  <a:txBody>
                    <a:bodyPr/>
                    <a:lstStyle/>
                    <a:p>
                      <a:pPr marL="0" marR="0">
                        <a:spcBef>
                          <a:spcPts val="0"/>
                        </a:spcBef>
                        <a:spcAft>
                          <a:spcPts val="400"/>
                        </a:spcAft>
                      </a:pPr>
                      <a:r>
                        <a:rPr lang="en-US" sz="1200" dirty="0">
                          <a:effectLst/>
                        </a:rPr>
                        <a:t>$ 1000</a:t>
                      </a:r>
                      <a:endParaRPr lang="en-US" sz="1200" dirty="0">
                        <a:effectLst/>
                        <a:latin typeface="Times New Roman"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44317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828800"/>
            <a:ext cx="4648200" cy="1569660"/>
          </a:xfrm>
          <a:prstGeom prst="rect">
            <a:avLst/>
          </a:prstGeom>
          <a:noFill/>
        </p:spPr>
        <p:txBody>
          <a:bodyPr wrap="square" rtlCol="0">
            <a:spAutoFit/>
          </a:bodyPr>
          <a:lstStyle/>
          <a:p>
            <a:pPr algn="ctr"/>
            <a:r>
              <a:rPr lang="en-US" sz="4800" b="1" dirty="0">
                <a:latin typeface="Arial" pitchFamily="34" charset="0"/>
                <a:cs typeface="Arial" pitchFamily="34" charset="0"/>
              </a:rPr>
              <a:t>The Evaluation Process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657600"/>
            <a:ext cx="2743200" cy="1828800"/>
          </a:xfrm>
          <a:prstGeom prst="rect">
            <a:avLst/>
          </a:prstGeom>
        </p:spPr>
      </p:pic>
    </p:spTree>
    <p:extLst>
      <p:ext uri="{BB962C8B-B14F-4D97-AF65-F5344CB8AC3E}">
        <p14:creationId xmlns:p14="http://schemas.microsoft.com/office/powerpoint/2010/main" val="273949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400" b="1" dirty="0"/>
              <a:t>Reviewer Assignments</a:t>
            </a:r>
          </a:p>
        </p:txBody>
      </p:sp>
      <p:sp>
        <p:nvSpPr>
          <p:cNvPr id="3" name="Content Placeholder 2"/>
          <p:cNvSpPr>
            <a:spLocks noGrp="1"/>
          </p:cNvSpPr>
          <p:nvPr>
            <p:ph idx="1"/>
          </p:nvPr>
        </p:nvSpPr>
        <p:spPr>
          <a:xfrm>
            <a:off x="838200" y="1828800"/>
            <a:ext cx="7772400" cy="3505200"/>
          </a:xfrm>
        </p:spPr>
        <p:txBody>
          <a:bodyPr>
            <a:noAutofit/>
          </a:bodyPr>
          <a:lstStyle/>
          <a:p>
            <a:pPr marL="461963" indent="-461963">
              <a:spcBef>
                <a:spcPts val="1200"/>
              </a:spcBef>
              <a:buNone/>
            </a:pPr>
            <a:r>
              <a:rPr lang="en-US" b="1" dirty="0">
                <a:latin typeface="Arial" panose="020B0604020202020204" pitchFamily="34" charset="0"/>
                <a:cs typeface="Arial" panose="020B0604020202020204" pitchFamily="34" charset="0"/>
              </a:rPr>
              <a:t>Proposals assigned to RCAF Committee members to evaluate </a:t>
            </a:r>
          </a:p>
          <a:p>
            <a:pPr marL="461963" indent="-461963">
              <a:spcBef>
                <a:spcPts val="1200"/>
              </a:spcBef>
              <a:buNone/>
            </a:pPr>
            <a:r>
              <a:rPr lang="en-US" b="1" dirty="0">
                <a:latin typeface="Arial" panose="020B0604020202020204" pitchFamily="34" charset="0"/>
                <a:cs typeface="Arial" panose="020B0604020202020204" pitchFamily="34" charset="0"/>
              </a:rPr>
              <a:t>Every proposal is reviewed by at least 3 committee members and at least one evaluator is from college or shared area or method – relatable. </a:t>
            </a:r>
          </a:p>
        </p:txBody>
      </p:sp>
    </p:spTree>
    <p:extLst>
      <p:ext uri="{BB962C8B-B14F-4D97-AF65-F5344CB8AC3E}">
        <p14:creationId xmlns:p14="http://schemas.microsoft.com/office/powerpoint/2010/main" val="24026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latin typeface="Arial" pitchFamily="34" charset="0"/>
                <a:cs typeface="Arial" pitchFamily="34" charset="0"/>
              </a:rPr>
              <a:t>Scoring Process</a:t>
            </a:r>
          </a:p>
        </p:txBody>
      </p:sp>
      <p:pic>
        <p:nvPicPr>
          <p:cNvPr id="4" name="Picture 3" descr="Screen Shot 2018-10-26 at 10.58.51 PM.png"/>
          <p:cNvPicPr>
            <a:picLocks noChangeAspect="1"/>
          </p:cNvPicPr>
          <p:nvPr/>
        </p:nvPicPr>
        <p:blipFill>
          <a:blip r:embed="rId3"/>
          <a:stretch>
            <a:fillRect/>
          </a:stretch>
        </p:blipFill>
        <p:spPr>
          <a:xfrm>
            <a:off x="1905000" y="771525"/>
            <a:ext cx="5410200" cy="6086475"/>
          </a:xfrm>
          <a:prstGeom prst="rect">
            <a:avLst/>
          </a:prstGeom>
        </p:spPr>
      </p:pic>
    </p:spTree>
    <p:extLst>
      <p:ext uri="{BB962C8B-B14F-4D97-AF65-F5344CB8AC3E}">
        <p14:creationId xmlns:p14="http://schemas.microsoft.com/office/powerpoint/2010/main" val="103683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096000"/>
          </a:xfrm>
        </p:spPr>
        <p:txBody>
          <a:bodyPr>
            <a:normAutofit fontScale="92500"/>
          </a:bodyPr>
          <a:lstStyle/>
          <a:p>
            <a:pPr>
              <a:buNone/>
            </a:pPr>
            <a:r>
              <a:rPr lang="en-US" sz="3200" dirty="0"/>
              <a:t>Scoring:</a:t>
            </a:r>
          </a:p>
          <a:p>
            <a:pPr lvl="1"/>
            <a:r>
              <a:rPr lang="en-US" sz="3200" dirty="0"/>
              <a:t>Abstract  (10 points)</a:t>
            </a:r>
          </a:p>
          <a:p>
            <a:pPr lvl="1"/>
            <a:r>
              <a:rPr lang="en-US" sz="3200" dirty="0"/>
              <a:t>Purpose/Goal of Project (10 points)  </a:t>
            </a:r>
          </a:p>
          <a:p>
            <a:pPr lvl="1"/>
            <a:r>
              <a:rPr lang="en-US" sz="3200" dirty="0"/>
              <a:t>Background, Significance and References (20 points) </a:t>
            </a:r>
          </a:p>
          <a:p>
            <a:pPr lvl="1"/>
            <a:r>
              <a:rPr lang="en-US" sz="3200" dirty="0"/>
              <a:t>Method/Approach (20 points)  </a:t>
            </a:r>
          </a:p>
          <a:p>
            <a:pPr lvl="1"/>
            <a:r>
              <a:rPr lang="en-US" sz="3200" dirty="0"/>
              <a:t>Professional Development (10 points)   </a:t>
            </a:r>
          </a:p>
          <a:p>
            <a:pPr lvl="1"/>
            <a:r>
              <a:rPr lang="en-US" sz="3200" dirty="0"/>
              <a:t>Record of Scholarly/Artistic Activities (10 points)  </a:t>
            </a:r>
          </a:p>
          <a:p>
            <a:pPr lvl="1"/>
            <a:r>
              <a:rPr lang="en-US" sz="3200" dirty="0"/>
              <a:t>Budget and Budget Justification (10 points)  </a:t>
            </a:r>
          </a:p>
          <a:p>
            <a:pPr lvl="1"/>
            <a:r>
              <a:rPr lang="en-US" sz="3200" dirty="0"/>
              <a:t>Holistic Assessment (10 points)  </a:t>
            </a:r>
          </a:p>
          <a:p>
            <a:pPr lvl="1"/>
            <a:r>
              <a:rPr lang="en-US" sz="3200" dirty="0"/>
              <a:t>Quality &amp; Editing (5 points)  </a:t>
            </a:r>
          </a:p>
          <a:p>
            <a:pPr lvl="1"/>
            <a:r>
              <a:rPr lang="en-US" sz="3200" dirty="0"/>
              <a:t>Extra Points (10 points) </a:t>
            </a:r>
          </a:p>
          <a:p>
            <a:pPr lvl="1"/>
            <a:r>
              <a:rPr lang="en-US" sz="3200" dirty="0"/>
              <a:t>Max Points 115</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73559"/>
            <a:ext cx="5105400" cy="769441"/>
          </a:xfrm>
          <a:prstGeom prst="rect">
            <a:avLst/>
          </a:prstGeom>
          <a:noFill/>
        </p:spPr>
        <p:txBody>
          <a:bodyPr wrap="square" rtlCol="0">
            <a:spAutoFit/>
          </a:bodyPr>
          <a:lstStyle/>
          <a:p>
            <a:pPr algn="ctr"/>
            <a:r>
              <a:rPr lang="en-US" sz="4400" b="1" dirty="0">
                <a:latin typeface="Arial" pitchFamily="34" charset="0"/>
                <a:cs typeface="Arial" pitchFamily="34" charset="0"/>
              </a:rPr>
              <a:t>Tips for Success</a:t>
            </a:r>
          </a:p>
        </p:txBody>
      </p:sp>
      <p:sp>
        <p:nvSpPr>
          <p:cNvPr id="3" name="TextBox 2"/>
          <p:cNvSpPr txBox="1"/>
          <p:nvPr/>
        </p:nvSpPr>
        <p:spPr>
          <a:xfrm>
            <a:off x="457200" y="1433929"/>
            <a:ext cx="8305800" cy="3970318"/>
          </a:xfrm>
          <a:prstGeom prst="rect">
            <a:avLst/>
          </a:prstGeom>
          <a:noFill/>
        </p:spPr>
        <p:txBody>
          <a:bodyPr wrap="square" rtlCol="0">
            <a:spAutoFit/>
          </a:bodyPr>
          <a:lstStyle/>
          <a:p>
            <a:pPr marL="457200" indent="-457200">
              <a:spcBef>
                <a:spcPts val="2400"/>
              </a:spcBef>
            </a:pPr>
            <a:r>
              <a:rPr lang="en-US" sz="3200" b="1" dirty="0">
                <a:latin typeface="Arial" pitchFamily="34" charset="0"/>
                <a:cs typeface="Arial" pitchFamily="34" charset="0"/>
              </a:rPr>
              <a:t>Write to a general audience!</a:t>
            </a:r>
          </a:p>
          <a:p>
            <a:pPr marL="457200" indent="-457200">
              <a:spcBef>
                <a:spcPts val="2400"/>
              </a:spcBef>
            </a:pPr>
            <a:r>
              <a:rPr lang="en-US" sz="3200" b="1" dirty="0">
                <a:latin typeface="Arial" pitchFamily="34" charset="0"/>
                <a:cs typeface="Arial" pitchFamily="34" charset="0"/>
              </a:rPr>
              <a:t>READ and FOLLOW the guidelines!   </a:t>
            </a:r>
          </a:p>
          <a:p>
            <a:pPr marL="457200" indent="-457200">
              <a:spcBef>
                <a:spcPts val="2400"/>
              </a:spcBef>
            </a:pPr>
            <a:r>
              <a:rPr lang="en-US" sz="3200" b="1" dirty="0">
                <a:latin typeface="Arial" pitchFamily="34" charset="0"/>
                <a:cs typeface="Arial" pitchFamily="34" charset="0"/>
              </a:rPr>
              <a:t>Avoid leaving out required components!</a:t>
            </a:r>
          </a:p>
          <a:p>
            <a:pPr marL="457200" indent="-457200">
              <a:spcBef>
                <a:spcPts val="2400"/>
              </a:spcBef>
            </a:pPr>
            <a:r>
              <a:rPr lang="en-US" sz="3200" b="1" dirty="0">
                <a:latin typeface="Arial" pitchFamily="34" charset="0"/>
                <a:cs typeface="Arial" pitchFamily="34" charset="0"/>
              </a:rPr>
              <a:t>Have someone read over your proposal before submitting-check for errors, readability, clarity etc. </a:t>
            </a:r>
          </a:p>
        </p:txBody>
      </p:sp>
    </p:spTree>
    <p:extLst>
      <p:ext uri="{BB962C8B-B14F-4D97-AF65-F5344CB8AC3E}">
        <p14:creationId xmlns:p14="http://schemas.microsoft.com/office/powerpoint/2010/main" val="32434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TIPS continued </a:t>
            </a:r>
            <a:endParaRPr lang="en-US" sz="4000" b="1" dirty="0"/>
          </a:p>
        </p:txBody>
      </p:sp>
      <p:sp>
        <p:nvSpPr>
          <p:cNvPr id="3" name="Content Placeholder 2"/>
          <p:cNvSpPr>
            <a:spLocks noGrp="1"/>
          </p:cNvSpPr>
          <p:nvPr>
            <p:ph idx="1"/>
          </p:nvPr>
        </p:nvSpPr>
        <p:spPr>
          <a:xfrm>
            <a:off x="381000" y="1828800"/>
            <a:ext cx="8534400" cy="4495800"/>
          </a:xfrm>
        </p:spPr>
        <p:txBody>
          <a:bodyPr>
            <a:normAutofit/>
          </a:bodyPr>
          <a:lstStyle/>
          <a:p>
            <a:r>
              <a:rPr lang="en-US" sz="2800" b="1" dirty="0">
                <a:latin typeface="Arial" panose="020B0604020202020204" pitchFamily="34" charset="0"/>
                <a:cs typeface="Arial" panose="020B0604020202020204" pitchFamily="34" charset="0"/>
              </a:rPr>
              <a:t>Make sure each section of the proposal concretely does what it should.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Do not allow sections to ‘blur’.</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Specify what you will be using RCAF to fund/purchase etc. Be specific.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a:t>
            </a:r>
          </a:p>
          <a:p>
            <a:endParaRPr lang="en-US" dirty="0"/>
          </a:p>
          <a:p>
            <a:endParaRPr lang="en-US" dirty="0"/>
          </a:p>
        </p:txBody>
      </p:sp>
    </p:spTree>
    <p:extLst>
      <p:ext uri="{BB962C8B-B14F-4D97-AF65-F5344CB8AC3E}">
        <p14:creationId xmlns:p14="http://schemas.microsoft.com/office/powerpoint/2010/main" val="553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7543800" cy="4708981"/>
          </a:xfrm>
          <a:prstGeom prst="rect">
            <a:avLst/>
          </a:prstGeom>
          <a:noFill/>
        </p:spPr>
        <p:txBody>
          <a:bodyPr wrap="square" rtlCol="0">
            <a:spAutoFit/>
          </a:bodyPr>
          <a:lstStyle/>
          <a:p>
            <a:pPr>
              <a:spcBef>
                <a:spcPts val="1800"/>
              </a:spcBef>
            </a:pPr>
            <a:r>
              <a:rPr lang="en-US" sz="4000" b="1" dirty="0">
                <a:latin typeface="Arial" pitchFamily="34" charset="0"/>
                <a:cs typeface="Arial" pitchFamily="34" charset="0"/>
              </a:rPr>
              <a:t>Deadline: January </a:t>
            </a:r>
            <a:r>
              <a:rPr lang="en-US" sz="4000" b="1" dirty="0" smtClean="0">
                <a:latin typeface="Arial" pitchFamily="34" charset="0"/>
                <a:cs typeface="Arial" pitchFamily="34" charset="0"/>
              </a:rPr>
              <a:t>17, </a:t>
            </a:r>
            <a:r>
              <a:rPr lang="en-US" sz="4000" b="1" dirty="0">
                <a:latin typeface="Arial" pitchFamily="34" charset="0"/>
                <a:cs typeface="Arial" pitchFamily="34" charset="0"/>
              </a:rPr>
              <a:t>2019</a:t>
            </a:r>
          </a:p>
          <a:p>
            <a:pPr>
              <a:spcBef>
                <a:spcPts val="1800"/>
              </a:spcBef>
            </a:pPr>
            <a:r>
              <a:rPr lang="en-US" sz="4000" b="1" dirty="0">
                <a:latin typeface="Arial" pitchFamily="34" charset="0"/>
                <a:cs typeface="Arial" pitchFamily="34" charset="0"/>
              </a:rPr>
              <a:t>Committee Meets:  ?</a:t>
            </a:r>
          </a:p>
          <a:p>
            <a:pPr>
              <a:spcBef>
                <a:spcPts val="1800"/>
              </a:spcBef>
            </a:pPr>
            <a:r>
              <a:rPr lang="en-US" sz="4000" b="1" dirty="0">
                <a:latin typeface="Arial" pitchFamily="34" charset="0"/>
                <a:cs typeface="Arial" pitchFamily="34" charset="0"/>
              </a:rPr>
              <a:t>Notifications made: Before Spring Break (goal)</a:t>
            </a:r>
          </a:p>
          <a:p>
            <a:pPr>
              <a:spcBef>
                <a:spcPts val="1800"/>
              </a:spcBef>
            </a:pPr>
            <a:endParaRPr lang="en-US" sz="4000" b="1" dirty="0">
              <a:latin typeface="Arial" pitchFamily="34" charset="0"/>
              <a:cs typeface="Arial" pitchFamily="34" charset="0"/>
            </a:endParaRPr>
          </a:p>
          <a:p>
            <a:pPr>
              <a:spcBef>
                <a:spcPts val="1800"/>
              </a:spcBef>
            </a:pPr>
            <a:r>
              <a:rPr lang="en-US" sz="4000" b="1" dirty="0">
                <a:latin typeface="Arial" pitchFamily="34" charset="0"/>
                <a:cs typeface="Arial" pitchFamily="34" charset="0"/>
              </a:rPr>
              <a:t>http://</a:t>
            </a:r>
            <a:r>
              <a:rPr lang="en-US" sz="4000" b="1" dirty="0" err="1">
                <a:latin typeface="Arial" pitchFamily="34" charset="0"/>
                <a:cs typeface="Arial" pitchFamily="34" charset="0"/>
              </a:rPr>
              <a:t>www.research.tcu.edu</a:t>
            </a:r>
            <a:r>
              <a:rPr lang="en-US" sz="4000" b="1" dirty="0">
                <a:latin typeface="Arial" pitchFamily="34" charset="0"/>
                <a:cs typeface="Arial" pitchFamily="34" charset="0"/>
              </a:rPr>
              <a:t>/</a:t>
            </a:r>
          </a:p>
        </p:txBody>
      </p:sp>
      <p:sp>
        <p:nvSpPr>
          <p:cNvPr id="3" name="Title 1"/>
          <p:cNvSpPr txBox="1">
            <a:spLocks/>
          </p:cNvSpPr>
          <p:nvPr/>
        </p:nvSpPr>
        <p:spPr>
          <a:xfrm>
            <a:off x="3048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DATES</a:t>
            </a:r>
            <a:endParaRPr lang="en-US" b="1" dirty="0"/>
          </a:p>
        </p:txBody>
      </p:sp>
    </p:spTree>
    <p:extLst>
      <p:ext uri="{BB962C8B-B14F-4D97-AF65-F5344CB8AC3E}">
        <p14:creationId xmlns:p14="http://schemas.microsoft.com/office/powerpoint/2010/main" val="430252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8515898" cy="4442460"/>
          </a:xfrm>
          <a:prstGeom prst="rect">
            <a:avLst/>
          </a:prstGeom>
        </p:spPr>
      </p:pic>
      <p:sp>
        <p:nvSpPr>
          <p:cNvPr id="4" name="TextBox 3"/>
          <p:cNvSpPr txBox="1"/>
          <p:nvPr/>
        </p:nvSpPr>
        <p:spPr>
          <a:xfrm>
            <a:off x="533400" y="5486400"/>
            <a:ext cx="83058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95754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29114" y="4609403"/>
            <a:ext cx="2538086" cy="224269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06239" y="4615308"/>
            <a:ext cx="25146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1093053"/>
            <a:ext cx="8305800" cy="2539157"/>
          </a:xfrm>
          <a:prstGeom prst="rect">
            <a:avLst/>
          </a:prstGeom>
          <a:noFill/>
        </p:spPr>
        <p:txBody>
          <a:bodyPr wrap="square" rtlCol="0">
            <a:spAutoFit/>
          </a:bodyPr>
          <a:lstStyle/>
          <a:p>
            <a:r>
              <a:rPr lang="en-US" sz="4000" b="1" dirty="0" smtClean="0">
                <a:latin typeface="Arial" pitchFamily="34" charset="0"/>
                <a:cs typeface="Arial" pitchFamily="34" charset="0"/>
              </a:rPr>
              <a:t>Emily Lund</a:t>
            </a:r>
            <a:endParaRPr lang="en-US" sz="4000" b="1" dirty="0">
              <a:latin typeface="Arial" pitchFamily="34" charset="0"/>
              <a:cs typeface="Arial" pitchFamily="34" charset="0"/>
            </a:endParaRPr>
          </a:p>
          <a:p>
            <a:pPr>
              <a:spcAft>
                <a:spcPts val="1800"/>
              </a:spcAft>
            </a:pPr>
            <a:r>
              <a:rPr lang="en-US" sz="3200" b="1" dirty="0">
                <a:latin typeface="Arial" pitchFamily="34" charset="0"/>
                <a:cs typeface="Arial" pitchFamily="34" charset="0"/>
              </a:rPr>
              <a:t>	(Chair, RCAF Committee)</a:t>
            </a:r>
          </a:p>
          <a:p>
            <a:r>
              <a:rPr lang="en-US" sz="4000" b="1" dirty="0">
                <a:latin typeface="Arial" pitchFamily="34" charset="0"/>
                <a:cs typeface="Arial" pitchFamily="34" charset="0"/>
              </a:rPr>
              <a:t>LeAnn Forsberg</a:t>
            </a:r>
          </a:p>
          <a:p>
            <a:pPr>
              <a:spcAft>
                <a:spcPts val="1800"/>
              </a:spcAft>
            </a:pPr>
            <a:r>
              <a:rPr lang="en-US" sz="3200" b="1" dirty="0">
                <a:latin typeface="Arial" pitchFamily="34" charset="0"/>
                <a:cs typeface="Arial" pitchFamily="34" charset="0"/>
              </a:rPr>
              <a:t>	(Director of Sponsored 	Programs)</a:t>
            </a:r>
          </a:p>
        </p:txBody>
      </p:sp>
      <p:sp>
        <p:nvSpPr>
          <p:cNvPr id="3" name="TextBox 2"/>
          <p:cNvSpPr txBox="1"/>
          <p:nvPr/>
        </p:nvSpPr>
        <p:spPr>
          <a:xfrm>
            <a:off x="2057400" y="152400"/>
            <a:ext cx="4953000" cy="830997"/>
          </a:xfrm>
          <a:prstGeom prst="rect">
            <a:avLst/>
          </a:prstGeom>
          <a:noFill/>
        </p:spPr>
        <p:txBody>
          <a:bodyPr wrap="square" rtlCol="0">
            <a:spAutoFit/>
          </a:bodyPr>
          <a:lstStyle/>
          <a:p>
            <a:pPr algn="ctr"/>
            <a:r>
              <a:rPr lang="en-US" sz="4800" b="1" dirty="0">
                <a:latin typeface="Arial" pitchFamily="34" charset="0"/>
                <a:cs typeface="Arial" pitchFamily="34" charset="0"/>
              </a:rPr>
              <a:t>Panelists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4615308"/>
            <a:ext cx="2801056" cy="22426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15308"/>
            <a:ext cx="2057400" cy="2242692"/>
          </a:xfrm>
          <a:prstGeom prst="rect">
            <a:avLst/>
          </a:prstGeom>
        </p:spPr>
      </p:pic>
    </p:spTree>
    <p:extLst>
      <p:ext uri="{BB962C8B-B14F-4D97-AF65-F5344CB8AC3E}">
        <p14:creationId xmlns:p14="http://schemas.microsoft.com/office/powerpoint/2010/main" val="41790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44959"/>
            <a:ext cx="7391400"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RCAF Committee </a:t>
            </a:r>
            <a:r>
              <a:rPr lang="en-US" sz="4400" b="1" dirty="0" smtClean="0">
                <a:latin typeface="Arial" panose="020B0604020202020204" pitchFamily="34" charset="0"/>
                <a:cs typeface="Arial" panose="020B0604020202020204" pitchFamily="34" charset="0"/>
              </a:rPr>
              <a:t>2019</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533400" y="1295400"/>
            <a:ext cx="8610600" cy="4893647"/>
          </a:xfrm>
          <a:prstGeom prst="rect">
            <a:avLst/>
          </a:prstGeom>
        </p:spPr>
        <p:txBody>
          <a:bodyPr wrap="square">
            <a:spAutoFit/>
          </a:bodyPr>
          <a:lstStyle/>
          <a:p>
            <a:r>
              <a:rPr lang="en-US" sz="2400" dirty="0"/>
              <a:t>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a:t>
            </a:r>
          </a:p>
        </p:txBody>
      </p:sp>
      <p:sp>
        <p:nvSpPr>
          <p:cNvPr id="5" name="TextBox 4"/>
          <p:cNvSpPr txBox="1"/>
          <p:nvPr/>
        </p:nvSpPr>
        <p:spPr>
          <a:xfrm>
            <a:off x="2552700" y="3213100"/>
            <a:ext cx="184666" cy="369332"/>
          </a:xfrm>
          <a:prstGeom prst="rect">
            <a:avLst/>
          </a:prstGeom>
          <a:noFill/>
        </p:spPr>
        <p:txBody>
          <a:bodyPr wrap="none" rtlCol="0">
            <a:spAutoFit/>
          </a:bodyPr>
          <a:lstStyle/>
          <a:p>
            <a:endParaRPr lang="en-US" dirty="0"/>
          </a:p>
        </p:txBody>
      </p:sp>
      <p:sp>
        <p:nvSpPr>
          <p:cNvPr id="6" name="Rectangle 5"/>
          <p:cNvSpPr/>
          <p:nvPr/>
        </p:nvSpPr>
        <p:spPr>
          <a:xfrm>
            <a:off x="228600" y="1066800"/>
            <a:ext cx="8915400" cy="4708981"/>
          </a:xfrm>
          <a:prstGeom prst="rect">
            <a:avLst/>
          </a:prstGeom>
        </p:spPr>
        <p:txBody>
          <a:bodyPr wrap="square">
            <a:spAutoFit/>
          </a:bodyPr>
          <a:lstStyle/>
          <a:p>
            <a:r>
              <a:rPr lang="en-US" sz="2000" dirty="0" smtClean="0"/>
              <a:t>Emily </a:t>
            </a:r>
            <a:r>
              <a:rPr lang="en-US" sz="2000" dirty="0"/>
              <a:t>Lund, </a:t>
            </a:r>
            <a:r>
              <a:rPr lang="en-US" sz="2000" dirty="0" smtClean="0"/>
              <a:t>Chair	</a:t>
            </a:r>
            <a:r>
              <a:rPr lang="en-US" sz="2000" dirty="0"/>
              <a:t>		Communication Sciences &amp;Disorders</a:t>
            </a:r>
          </a:p>
          <a:p>
            <a:r>
              <a:rPr lang="en-US" sz="2000" dirty="0" smtClean="0"/>
              <a:t>James </a:t>
            </a:r>
            <a:r>
              <a:rPr lang="en-US" sz="2000" dirty="0" err="1" smtClean="0"/>
              <a:t>Petrovich</a:t>
            </a:r>
            <a:r>
              <a:rPr lang="en-US" sz="2000" dirty="0" smtClean="0"/>
              <a:t>, </a:t>
            </a:r>
            <a:r>
              <a:rPr lang="en-US" sz="2000" dirty="0"/>
              <a:t>Past-Chair  	</a:t>
            </a:r>
            <a:r>
              <a:rPr lang="en-US" sz="2000" dirty="0" smtClean="0"/>
              <a:t>Social Work</a:t>
            </a:r>
            <a:endParaRPr lang="en-US" sz="2000" dirty="0"/>
          </a:p>
          <a:p>
            <a:r>
              <a:rPr lang="en-US" sz="2000" dirty="0" smtClean="0"/>
              <a:t>Amber </a:t>
            </a:r>
            <a:r>
              <a:rPr lang="en-US" sz="2000" dirty="0" err="1" smtClean="0"/>
              <a:t>Esping</a:t>
            </a:r>
            <a:r>
              <a:rPr lang="en-US" sz="2000" dirty="0" smtClean="0"/>
              <a:t>			College of Education</a:t>
            </a:r>
          </a:p>
          <a:p>
            <a:r>
              <a:rPr lang="en-US" sz="2000" dirty="0" smtClean="0"/>
              <a:t>John </a:t>
            </a:r>
            <a:r>
              <a:rPr lang="en-US" sz="2000" dirty="0"/>
              <a:t>Harris			Philosophy</a:t>
            </a:r>
          </a:p>
          <a:p>
            <a:r>
              <a:rPr lang="en-US" sz="2000" dirty="0"/>
              <a:t>John Horner			Biology </a:t>
            </a:r>
          </a:p>
          <a:p>
            <a:r>
              <a:rPr lang="en-US" sz="2000" dirty="0"/>
              <a:t>Tricia Jenkins			Film, Television, and Digital Media</a:t>
            </a:r>
          </a:p>
          <a:p>
            <a:r>
              <a:rPr lang="en-US" sz="2000" dirty="0"/>
              <a:t>Alex Lemon			English</a:t>
            </a:r>
          </a:p>
          <a:p>
            <a:r>
              <a:rPr lang="en-US" sz="2000" dirty="0"/>
              <a:t>Jean-Luc </a:t>
            </a:r>
            <a:r>
              <a:rPr lang="en-US" sz="2000" dirty="0" err="1"/>
              <a:t>Montchamp</a:t>
            </a:r>
            <a:r>
              <a:rPr lang="en-US" sz="2000" dirty="0"/>
              <a:t>		Chemistry and Biochemistry</a:t>
            </a:r>
          </a:p>
          <a:p>
            <a:r>
              <a:rPr lang="en-US" sz="2000" dirty="0"/>
              <a:t>Ken Richardson			Mathematics</a:t>
            </a:r>
          </a:p>
          <a:p>
            <a:r>
              <a:rPr lang="en-US" sz="2000" dirty="0"/>
              <a:t>Michael </a:t>
            </a:r>
            <a:r>
              <a:rPr lang="en-US" sz="2000" dirty="0" err="1"/>
              <a:t>Strausz</a:t>
            </a:r>
            <a:r>
              <a:rPr lang="en-US" sz="2000" dirty="0"/>
              <a:t>			Political Science</a:t>
            </a:r>
          </a:p>
          <a:p>
            <a:r>
              <a:rPr lang="en-US" sz="2000" dirty="0" smtClean="0"/>
              <a:t>William </a:t>
            </a:r>
            <a:r>
              <a:rPr lang="en-US" sz="2000" dirty="0" err="1"/>
              <a:t>Wempe</a:t>
            </a:r>
            <a:r>
              <a:rPr lang="en-US" sz="2000" dirty="0"/>
              <a:t>			Accounting</a:t>
            </a:r>
          </a:p>
          <a:p>
            <a:r>
              <a:rPr lang="en-US" sz="2000" dirty="0"/>
              <a:t>Jessica Zeller			Classical &amp; Contemporary Dance</a:t>
            </a:r>
          </a:p>
          <a:p>
            <a:r>
              <a:rPr lang="en-US" sz="2000" dirty="0" smtClean="0"/>
              <a:t>Floyd </a:t>
            </a:r>
            <a:r>
              <a:rPr lang="en-US" sz="2000" dirty="0" err="1" smtClean="0"/>
              <a:t>Wormley</a:t>
            </a:r>
            <a:r>
              <a:rPr lang="en-US" sz="2000" dirty="0"/>
              <a:t>			</a:t>
            </a:r>
            <a:r>
              <a:rPr lang="en-US" sz="2000" dirty="0" smtClean="0"/>
              <a:t>Associate Provost of Research and Interim Dean </a:t>
            </a:r>
          </a:p>
          <a:p>
            <a:r>
              <a:rPr lang="en-US" sz="2000" dirty="0"/>
              <a:t>	</a:t>
            </a:r>
            <a:r>
              <a:rPr lang="en-US" sz="2000" dirty="0" smtClean="0"/>
              <a:t>			of Graduate Studies</a:t>
            </a:r>
            <a:endParaRPr lang="en-US" sz="2000" dirty="0"/>
          </a:p>
          <a:p>
            <a:r>
              <a:rPr lang="en-US" sz="2000" dirty="0"/>
              <a:t>LeAnn Forsberg			Director Sponsored Research</a:t>
            </a:r>
          </a:p>
        </p:txBody>
      </p:sp>
    </p:spTree>
    <p:extLst>
      <p:ext uri="{BB962C8B-B14F-4D97-AF65-F5344CB8AC3E}">
        <p14:creationId xmlns:p14="http://schemas.microsoft.com/office/powerpoint/2010/main" val="17442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2505B-1212-C64A-9544-0218D952E8D0}"/>
              </a:ext>
            </a:extLst>
          </p:cNvPr>
          <p:cNvSpPr>
            <a:spLocks noGrp="1"/>
          </p:cNvSpPr>
          <p:nvPr>
            <p:ph type="title"/>
          </p:nvPr>
        </p:nvSpPr>
        <p:spPr/>
        <p:txBody>
          <a:bodyPr>
            <a:normAutofit/>
          </a:bodyPr>
          <a:lstStyle/>
          <a:p>
            <a:r>
              <a:rPr lang="en-US" sz="4000" b="1" dirty="0"/>
              <a:t>The RCAF Website</a:t>
            </a:r>
          </a:p>
        </p:txBody>
      </p:sp>
      <p:sp>
        <p:nvSpPr>
          <p:cNvPr id="3" name="Content Placeholder 2">
            <a:extLst>
              <a:ext uri="{FF2B5EF4-FFF2-40B4-BE49-F238E27FC236}">
                <a16:creationId xmlns:a16="http://schemas.microsoft.com/office/drawing/2014/main" xmlns="" id="{80FFA41D-E0FB-D247-9622-06F72825C0DB}"/>
              </a:ext>
            </a:extLst>
          </p:cNvPr>
          <p:cNvSpPr>
            <a:spLocks noGrp="1"/>
          </p:cNvSpPr>
          <p:nvPr>
            <p:ph idx="1"/>
          </p:nvPr>
        </p:nvSpPr>
        <p:spPr/>
        <p:txBody>
          <a:bodyPr>
            <a:normAutofit/>
          </a:bodyPr>
          <a:lstStyle/>
          <a:p>
            <a:r>
              <a:rPr lang="en-US" sz="3200" b="1" dirty="0"/>
              <a:t>Your go-to resource for all things RCAF/JFSRP</a:t>
            </a:r>
          </a:p>
          <a:p>
            <a:pPr lvl="1"/>
            <a:r>
              <a:rPr lang="en-US" sz="3200" b="1" dirty="0"/>
              <a:t>Guidelines</a:t>
            </a:r>
          </a:p>
          <a:p>
            <a:pPr lvl="1"/>
            <a:r>
              <a:rPr lang="en-US" sz="3200" b="1" dirty="0"/>
              <a:t>Forms</a:t>
            </a:r>
          </a:p>
          <a:p>
            <a:pPr lvl="1"/>
            <a:r>
              <a:rPr lang="en-US" sz="3200" b="1" dirty="0"/>
              <a:t>Example proposals</a:t>
            </a:r>
          </a:p>
        </p:txBody>
      </p:sp>
    </p:spTree>
    <p:extLst>
      <p:ext uri="{BB962C8B-B14F-4D97-AF65-F5344CB8AC3E}">
        <p14:creationId xmlns:p14="http://schemas.microsoft.com/office/powerpoint/2010/main" val="361182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8001000" cy="4231927"/>
          </a:xfrm>
          <a:prstGeom prst="rect">
            <a:avLst/>
          </a:prstGeom>
          <a:noFill/>
        </p:spPr>
        <p:txBody>
          <a:bodyPr wrap="square" rtlCol="0">
            <a:spAutoFit/>
          </a:bodyPr>
          <a:lstStyle/>
          <a:p>
            <a:pPr>
              <a:spcAft>
                <a:spcPts val="1800"/>
              </a:spcAft>
            </a:pPr>
            <a:r>
              <a:rPr lang="en-US" sz="3200" b="1" dirty="0">
                <a:latin typeface="Arial" pitchFamily="34" charset="0"/>
                <a:cs typeface="Arial" pitchFamily="34" charset="0"/>
              </a:rPr>
              <a:t>RCAF:  tenure-track, instructors, PPP</a:t>
            </a:r>
          </a:p>
          <a:p>
            <a:pPr indent="-457200">
              <a:spcAft>
                <a:spcPts val="1800"/>
              </a:spcAft>
            </a:pPr>
            <a:r>
              <a:rPr lang="en-US" sz="3200" b="1" dirty="0">
                <a:latin typeface="Arial" pitchFamily="34" charset="0"/>
                <a:cs typeface="Arial" pitchFamily="34" charset="0"/>
              </a:rPr>
              <a:t>JFSRP:  Asst. Professor status, must not have college summer funding </a:t>
            </a:r>
          </a:p>
          <a:p>
            <a:pPr indent="-457200">
              <a:spcAft>
                <a:spcPts val="1800"/>
              </a:spcAft>
            </a:pPr>
            <a:r>
              <a:rPr lang="en-US" sz="3200" b="1" dirty="0">
                <a:latin typeface="Arial" pitchFamily="34" charset="0"/>
                <a:cs typeface="Arial" pitchFamily="34" charset="0"/>
              </a:rPr>
              <a:t>(priority to those in first 3 years of tenure track; and those with no prior JFSRP grant funding)  </a:t>
            </a:r>
          </a:p>
          <a:p>
            <a:pPr>
              <a:spcAft>
                <a:spcPts val="1800"/>
              </a:spcAft>
            </a:pPr>
            <a:endParaRPr lang="en-US" sz="3200" b="1" dirty="0">
              <a:latin typeface="Arial" pitchFamily="34" charset="0"/>
              <a:cs typeface="Arial" pitchFamily="34" charset="0"/>
            </a:endParaRPr>
          </a:p>
        </p:txBody>
      </p:sp>
      <p:sp>
        <p:nvSpPr>
          <p:cNvPr id="3" name="TextBox 2"/>
          <p:cNvSpPr txBox="1"/>
          <p:nvPr/>
        </p:nvSpPr>
        <p:spPr>
          <a:xfrm>
            <a:off x="2286000" y="282714"/>
            <a:ext cx="3505200" cy="707886"/>
          </a:xfrm>
          <a:prstGeom prst="rect">
            <a:avLst/>
          </a:prstGeom>
          <a:noFill/>
        </p:spPr>
        <p:txBody>
          <a:bodyPr wrap="square" rtlCol="0">
            <a:spAutoFit/>
          </a:bodyPr>
          <a:lstStyle/>
          <a:p>
            <a:pPr algn="ctr"/>
            <a:r>
              <a:rPr lang="en-US" sz="4000" b="1" dirty="0">
                <a:latin typeface="Arial" pitchFamily="34" charset="0"/>
                <a:cs typeface="Arial" pitchFamily="34" charset="0"/>
              </a:rPr>
              <a:t>Eligibility</a:t>
            </a:r>
            <a:endParaRPr lang="en-US" sz="4000" dirty="0"/>
          </a:p>
        </p:txBody>
      </p:sp>
    </p:spTree>
    <p:extLst>
      <p:ext uri="{BB962C8B-B14F-4D97-AF65-F5344CB8AC3E}">
        <p14:creationId xmlns:p14="http://schemas.microsoft.com/office/powerpoint/2010/main" val="295619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90600"/>
            <a:ext cx="6248400" cy="769441"/>
          </a:xfrm>
          <a:prstGeom prst="rect">
            <a:avLst/>
          </a:prstGeom>
          <a:noFill/>
        </p:spPr>
        <p:txBody>
          <a:bodyPr wrap="square" rtlCol="0">
            <a:spAutoFit/>
          </a:bodyPr>
          <a:lstStyle/>
          <a:p>
            <a:pPr algn="ctr"/>
            <a:r>
              <a:rPr lang="en-US" sz="4400" b="1" dirty="0">
                <a:latin typeface="Arial" pitchFamily="34" charset="0"/>
                <a:cs typeface="Arial" pitchFamily="34" charset="0"/>
              </a:rPr>
              <a:t>Maximum Awards</a:t>
            </a:r>
          </a:p>
        </p:txBody>
      </p:sp>
      <p:sp>
        <p:nvSpPr>
          <p:cNvPr id="3" name="TextBox 2"/>
          <p:cNvSpPr txBox="1"/>
          <p:nvPr/>
        </p:nvSpPr>
        <p:spPr>
          <a:xfrm>
            <a:off x="304800" y="1760041"/>
            <a:ext cx="8382000" cy="3477875"/>
          </a:xfrm>
          <a:prstGeom prst="rect">
            <a:avLst/>
          </a:prstGeom>
          <a:noFill/>
        </p:spPr>
        <p:txBody>
          <a:bodyPr wrap="square" rtlCol="0">
            <a:spAutoFit/>
          </a:bodyPr>
          <a:lstStyle/>
          <a:p>
            <a:r>
              <a:rPr lang="en-US" sz="3200" b="1" dirty="0">
                <a:latin typeface="Arial" pitchFamily="34" charset="0"/>
                <a:cs typeface="Arial" pitchFamily="34" charset="0"/>
              </a:rPr>
              <a:t>RCAF:  $4500; faculty salaries not allowed</a:t>
            </a:r>
          </a:p>
          <a:p>
            <a:pPr>
              <a:spcBef>
                <a:spcPts val="1800"/>
              </a:spcBef>
            </a:pPr>
            <a:r>
              <a:rPr lang="en-US" sz="3200" b="1" dirty="0">
                <a:latin typeface="Arial" pitchFamily="34" charset="0"/>
                <a:cs typeface="Arial" pitchFamily="34" charset="0"/>
              </a:rPr>
              <a:t>JFSRP:  $6000 summer salary, PI only. </a:t>
            </a:r>
          </a:p>
          <a:p>
            <a:pPr>
              <a:spcBef>
                <a:spcPts val="1800"/>
              </a:spcBef>
            </a:pPr>
            <a:r>
              <a:rPr lang="en-US" sz="3200" b="1" dirty="0" smtClean="0">
                <a:latin typeface="Arial" pitchFamily="34" charset="0"/>
                <a:cs typeface="Arial" pitchFamily="34" charset="0"/>
              </a:rPr>
              <a:t>**New this year</a:t>
            </a:r>
          </a:p>
          <a:p>
            <a:pPr>
              <a:spcBef>
                <a:spcPts val="1800"/>
              </a:spcBef>
            </a:pPr>
            <a:r>
              <a:rPr lang="en-US" sz="3200" b="1" dirty="0" smtClean="0">
                <a:latin typeface="Arial" pitchFamily="34" charset="0"/>
                <a:cs typeface="Arial" pitchFamily="34" charset="0"/>
              </a:rPr>
              <a:t>Student Mentorship Supplement: $1500</a:t>
            </a:r>
            <a:endParaRPr lang="en-US" sz="3200" b="1" dirty="0">
              <a:latin typeface="Arial" pitchFamily="34" charset="0"/>
              <a:cs typeface="Arial" pitchFamily="34" charset="0"/>
            </a:endParaRPr>
          </a:p>
          <a:p>
            <a:pPr>
              <a:spcBef>
                <a:spcPts val="1800"/>
              </a:spcBef>
            </a:pP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42421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979474"/>
            <a:ext cx="5638800" cy="1754326"/>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RCAF/JFSRP Awards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038600"/>
            <a:ext cx="2133600" cy="2133600"/>
          </a:xfrm>
          <a:prstGeom prst="rect">
            <a:avLst/>
          </a:prstGeom>
        </p:spPr>
      </p:pic>
    </p:spTree>
    <p:extLst>
      <p:ext uri="{BB962C8B-B14F-4D97-AF65-F5344CB8AC3E}">
        <p14:creationId xmlns:p14="http://schemas.microsoft.com/office/powerpoint/2010/main" val="419119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763000" cy="4524315"/>
          </a:xfrm>
          <a:prstGeom prst="rect">
            <a:avLst/>
          </a:prstGeom>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To provide initial seed money that enables the investigator to do the preliminary work that precedes proposal submission for extramural funding,</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To sustain ongoing research for which external funding was sought but not received, and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To support research and creative activities for which external funding is limited</a:t>
            </a:r>
          </a:p>
        </p:txBody>
      </p:sp>
      <p:sp>
        <p:nvSpPr>
          <p:cNvPr id="3" name="TextBox 2"/>
          <p:cNvSpPr txBox="1"/>
          <p:nvPr/>
        </p:nvSpPr>
        <p:spPr>
          <a:xfrm>
            <a:off x="838200" y="533400"/>
            <a:ext cx="7239000"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RCAF PURPOSE</a:t>
            </a:r>
          </a:p>
        </p:txBody>
      </p:sp>
    </p:spTree>
    <p:extLst>
      <p:ext uri="{BB962C8B-B14F-4D97-AF65-F5344CB8AC3E}">
        <p14:creationId xmlns:p14="http://schemas.microsoft.com/office/powerpoint/2010/main" val="32679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3356</TotalTime>
  <Words>1300</Words>
  <Application>Microsoft Macintosh PowerPoint</Application>
  <PresentationFormat>On-screen Show (4:3)</PresentationFormat>
  <Paragraphs>185</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Calibri Light</vt:lpstr>
      <vt:lpstr>Curlz MT</vt:lpstr>
      <vt:lpstr>Lucida Handwriting</vt:lpstr>
      <vt:lpstr>Modern No. 20</vt:lpstr>
      <vt:lpstr>Times New Roman</vt:lpstr>
      <vt:lpstr>Arial</vt:lpstr>
      <vt:lpstr>Office Theme</vt:lpstr>
      <vt:lpstr>PowerPoint Presentation</vt:lpstr>
      <vt:lpstr>PowerPoint Presentation</vt:lpstr>
      <vt:lpstr>PowerPoint Presentation</vt:lpstr>
      <vt:lpstr>PowerPoint Presentation</vt:lpstr>
      <vt:lpstr>The RCAF Website</vt:lpstr>
      <vt:lpstr>PowerPoint Presentation</vt:lpstr>
      <vt:lpstr>PowerPoint Presentation</vt:lpstr>
      <vt:lpstr>PowerPoint Presentation</vt:lpstr>
      <vt:lpstr>PowerPoint Presentation</vt:lpstr>
      <vt:lpstr>RCAF and JFSRP  Use same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Mentorship Supplement</vt:lpstr>
      <vt:lpstr>PowerPoint Presentation</vt:lpstr>
      <vt:lpstr>PowerPoint Presentation</vt:lpstr>
      <vt:lpstr>Reviewer Assignments</vt:lpstr>
      <vt:lpstr>Scoring Process</vt:lpstr>
      <vt:lpstr>PowerPoint Presentation</vt:lpstr>
      <vt:lpstr>PowerPoint Presentation</vt:lpstr>
      <vt:lpstr>TIPS continued </vt:lpstr>
      <vt:lpstr>PowerPoint Presentation</vt:lpstr>
      <vt:lpstr>PowerPoint Presentation</vt:lpstr>
    </vt:vector>
  </TitlesOfParts>
  <Company>Texas Christian University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Horner, John</dc:creator>
  <cp:lastModifiedBy>Microsoft Office User</cp:lastModifiedBy>
  <cp:revision>83</cp:revision>
  <cp:lastPrinted>2018-11-01T19:59:53Z</cp:lastPrinted>
  <dcterms:created xsi:type="dcterms:W3CDTF">2018-10-27T02:45:18Z</dcterms:created>
  <dcterms:modified xsi:type="dcterms:W3CDTF">2019-11-19T19:38:30Z</dcterms:modified>
</cp:coreProperties>
</file>