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5" r:id="rId4"/>
    <p:sldId id="257" r:id="rId5"/>
    <p:sldId id="258" r:id="rId6"/>
    <p:sldId id="264" r:id="rId7"/>
    <p:sldId id="259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4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9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5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2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6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0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8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5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6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19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D3CD7-3D15-4E9F-BA10-17C39256AF02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1FF7F-DAA0-44B1-AD16-BA7BFA20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2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28649" y="2743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Honoring TCU Fulbright Scholars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33499" y="4419600"/>
            <a:ext cx="6400800" cy="1752600"/>
          </a:xfrm>
        </p:spPr>
        <p:txBody>
          <a:bodyPr/>
          <a:lstStyle/>
          <a:p>
            <a:r>
              <a:rPr lang="en-US" dirty="0" smtClean="0"/>
              <a:t>Sponsored by the Office of Research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6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Peter </a:t>
            </a:r>
            <a:r>
              <a:rPr lang="en-US" dirty="0" err="1" smtClean="0">
                <a:solidFill>
                  <a:schemeClr val="bg1"/>
                </a:solidFill>
              </a:rPr>
              <a:t>Szok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8" y="1143000"/>
            <a:ext cx="1659636" cy="2514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Professor, Department of History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Fulbright, US Scholar, Panama, for project “Insurgent Beauty: Native American Art in Modern Panama,” 2015-2016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Fulbright, US Scholar, Panama, 2007-2008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Fulbright-Hays Group Project Participant, 2002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Fulbright-Hays Grant, 1993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696902"/>
            <a:ext cx="246283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1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Garry </a:t>
            </a:r>
            <a:r>
              <a:rPr lang="en-US" dirty="0" err="1" smtClean="0">
                <a:solidFill>
                  <a:schemeClr val="bg1"/>
                </a:solidFill>
              </a:rPr>
              <a:t>Bruton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2212181"/>
            <a:ext cx="2540000" cy="3302000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Professor, Department of Management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Fulbright-Hall Chair in Entrepreneurship in Emerging Markets, Fulbright Foundation, 2018; 2005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0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Susan Douglas Roberts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4375594" cy="3124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Professor, Dance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 Specialist: Taipei </a:t>
            </a:r>
            <a:r>
              <a:rPr lang="en-US" dirty="0">
                <a:solidFill>
                  <a:schemeClr val="bg1"/>
                </a:solidFill>
              </a:rPr>
              <a:t>National University of the Arts, Taipei, Taiwan – 2008</a:t>
            </a:r>
          </a:p>
          <a:p>
            <a:r>
              <a:rPr lang="en-US" dirty="0">
                <a:solidFill>
                  <a:schemeClr val="bg1"/>
                </a:solidFill>
              </a:rPr>
              <a:t>Fulbright </a:t>
            </a:r>
            <a:r>
              <a:rPr lang="en-US" dirty="0" smtClean="0">
                <a:solidFill>
                  <a:schemeClr val="bg1"/>
                </a:solidFill>
              </a:rPr>
              <a:t>Specialist: Centro </a:t>
            </a:r>
            <a:r>
              <a:rPr lang="en-US" dirty="0">
                <a:solidFill>
                  <a:schemeClr val="bg1"/>
                </a:solidFill>
              </a:rPr>
              <a:t>de </a:t>
            </a:r>
            <a:r>
              <a:rPr lang="en-US" dirty="0" err="1">
                <a:solidFill>
                  <a:schemeClr val="bg1"/>
                </a:solidFill>
              </a:rPr>
              <a:t>Danza</a:t>
            </a:r>
            <a:r>
              <a:rPr lang="en-US" dirty="0">
                <a:solidFill>
                  <a:schemeClr val="bg1"/>
                </a:solidFill>
              </a:rPr>
              <a:t> e </a:t>
            </a:r>
            <a:r>
              <a:rPr lang="en-US" dirty="0" err="1">
                <a:solidFill>
                  <a:schemeClr val="bg1"/>
                </a:solidFill>
              </a:rPr>
              <a:t>Investigación</a:t>
            </a:r>
            <a:r>
              <a:rPr lang="en-US" dirty="0">
                <a:solidFill>
                  <a:schemeClr val="bg1"/>
                </a:solidFill>
              </a:rPr>
              <a:t> del </a:t>
            </a:r>
            <a:r>
              <a:rPr lang="en-US" dirty="0" err="1">
                <a:solidFill>
                  <a:schemeClr val="bg1"/>
                </a:solidFill>
              </a:rPr>
              <a:t>Movimiento</a:t>
            </a:r>
            <a:r>
              <a:rPr lang="en-US" dirty="0">
                <a:solidFill>
                  <a:schemeClr val="bg1"/>
                </a:solidFill>
              </a:rPr>
              <a:t>, Universidad Rafael </a:t>
            </a:r>
            <a:r>
              <a:rPr lang="en-US" dirty="0" err="1">
                <a:solidFill>
                  <a:schemeClr val="bg1"/>
                </a:solidFill>
              </a:rPr>
              <a:t>Landívar</a:t>
            </a:r>
            <a:r>
              <a:rPr lang="en-US" dirty="0">
                <a:solidFill>
                  <a:schemeClr val="bg1"/>
                </a:solidFill>
              </a:rPr>
              <a:t>, Guatemala, Guatemala - 2011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2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Donald Frischmann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870" y="1219200"/>
            <a:ext cx="2133600" cy="2286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19200"/>
            <a:ext cx="4343400" cy="54102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Professor, Department of Spanish and Hispanic Studies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Fulbright-</a:t>
            </a:r>
            <a:r>
              <a:rPr lang="en-US" sz="2000" dirty="0" err="1" smtClean="0">
                <a:solidFill>
                  <a:schemeClr val="bg1"/>
                </a:solidFill>
              </a:rPr>
              <a:t>García</a:t>
            </a:r>
            <a:r>
              <a:rPr lang="en-US" sz="2000" dirty="0" smtClean="0">
                <a:solidFill>
                  <a:schemeClr val="bg1"/>
                </a:solidFill>
              </a:rPr>
              <a:t> Robles Research Award </a:t>
            </a:r>
            <a:r>
              <a:rPr lang="es-ES" sz="2000" dirty="0">
                <a:solidFill>
                  <a:schemeClr val="bg1"/>
                </a:solidFill>
              </a:rPr>
              <a:t>at </a:t>
            </a:r>
            <a:r>
              <a:rPr lang="es-ES" sz="2000" dirty="0" err="1">
                <a:solidFill>
                  <a:schemeClr val="bg1"/>
                </a:solidFill>
              </a:rPr>
              <a:t>the</a:t>
            </a:r>
            <a:r>
              <a:rPr lang="es-ES" sz="2000" dirty="0">
                <a:solidFill>
                  <a:schemeClr val="bg1"/>
                </a:solidFill>
              </a:rPr>
              <a:t> Universidad Intercultural Maya de Quintana Roo </a:t>
            </a:r>
            <a:r>
              <a:rPr lang="en-US" sz="2000" dirty="0" smtClean="0">
                <a:solidFill>
                  <a:schemeClr val="bg1"/>
                </a:solidFill>
              </a:rPr>
              <a:t>"Tradition and Innovation in Contemporary Yucatec Mayan Literature: The Writers of Quintana </a:t>
            </a:r>
            <a:r>
              <a:rPr lang="en-US" sz="2000" dirty="0" err="1" smtClean="0">
                <a:solidFill>
                  <a:schemeClr val="bg1"/>
                </a:solidFill>
              </a:rPr>
              <a:t>Roo</a:t>
            </a:r>
            <a:r>
              <a:rPr lang="en-US" sz="2000" dirty="0" smtClean="0">
                <a:solidFill>
                  <a:schemeClr val="bg1"/>
                </a:solidFill>
              </a:rPr>
              <a:t> State</a:t>
            </a:r>
            <a:r>
              <a:rPr lang="en-US" sz="2000" dirty="0">
                <a:solidFill>
                  <a:schemeClr val="bg1"/>
                </a:solidFill>
              </a:rPr>
              <a:t>,” Quintana </a:t>
            </a:r>
            <a:r>
              <a:rPr lang="en-US" sz="2000" dirty="0" err="1">
                <a:solidFill>
                  <a:schemeClr val="bg1"/>
                </a:solidFill>
              </a:rPr>
              <a:t>Roo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Mexico 2013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Fulbright-</a:t>
            </a:r>
            <a:r>
              <a:rPr lang="en-US" sz="2000" dirty="0" err="1">
                <a:solidFill>
                  <a:schemeClr val="bg1"/>
                </a:solidFill>
              </a:rPr>
              <a:t>García</a:t>
            </a:r>
            <a:r>
              <a:rPr lang="en-US" sz="2000" dirty="0">
                <a:solidFill>
                  <a:schemeClr val="bg1"/>
                </a:solidFill>
              </a:rPr>
              <a:t> Robles </a:t>
            </a:r>
            <a:r>
              <a:rPr lang="en-US" sz="2000" dirty="0" smtClean="0">
                <a:solidFill>
                  <a:schemeClr val="bg1"/>
                </a:solidFill>
              </a:rPr>
              <a:t>Research-Teaching Award </a:t>
            </a:r>
            <a:r>
              <a:rPr lang="es-ES" sz="2000" dirty="0">
                <a:solidFill>
                  <a:schemeClr val="bg1"/>
                </a:solidFill>
              </a:rPr>
              <a:t>at </a:t>
            </a:r>
            <a:r>
              <a:rPr lang="es-ES" sz="2000" dirty="0" err="1">
                <a:solidFill>
                  <a:schemeClr val="bg1"/>
                </a:solidFill>
              </a:rPr>
              <a:t>the</a:t>
            </a:r>
            <a:r>
              <a:rPr lang="es-ES" sz="2000" dirty="0">
                <a:solidFill>
                  <a:schemeClr val="bg1"/>
                </a:solidFill>
              </a:rPr>
              <a:t> Universidad de las Américas, Puebla, </a:t>
            </a:r>
            <a:r>
              <a:rPr lang="es-ES" sz="2000" dirty="0" err="1">
                <a:solidFill>
                  <a:schemeClr val="bg1"/>
                </a:solidFill>
              </a:rPr>
              <a:t>Mexico</a:t>
            </a:r>
            <a:r>
              <a:rPr lang="en-US" sz="2000" dirty="0" smtClean="0">
                <a:solidFill>
                  <a:schemeClr val="bg1"/>
                </a:solidFill>
              </a:rPr>
              <a:t>: </a:t>
            </a:r>
            <a:r>
              <a:rPr lang="en-US" sz="2000" dirty="0">
                <a:solidFill>
                  <a:schemeClr val="bg1"/>
                </a:solidFill>
              </a:rPr>
              <a:t>"Contemporary Indigenous Literatures of Mexico." </a:t>
            </a:r>
            <a:r>
              <a:rPr lang="en-US" sz="2000" dirty="0" smtClean="0">
                <a:solidFill>
                  <a:schemeClr val="bg1"/>
                </a:solidFill>
              </a:rPr>
              <a:t>Puebla, Mexico 2000-2001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92" y="3733800"/>
            <a:ext cx="3998708" cy="265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4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Jack Hill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96" y="1942941"/>
            <a:ext cx="2883408" cy="384048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Professor, Department of Religion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Invited Reviewer, U.S. Fulbright Regional Peer Review Committee, 2016-2017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Fulbright-Scotland Visiting Professorship (Distinguished Chair) at Aberdeen University and Research Fellow, Research Institute of Irish and Scottish Studies, University of Aberdeen, 2013-2014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8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San-</a:t>
            </a:r>
            <a:r>
              <a:rPr lang="en-US" dirty="0" err="1" smtClean="0">
                <a:solidFill>
                  <a:schemeClr val="bg1"/>
                </a:solidFill>
              </a:rPr>
              <a:t>Ky</a:t>
            </a:r>
            <a:r>
              <a:rPr lang="en-US" dirty="0" smtClean="0">
                <a:solidFill>
                  <a:schemeClr val="bg1"/>
                </a:solidFill>
              </a:rPr>
              <a:t> Kim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0"/>
            <a:ext cx="2526665" cy="31583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Associate Professor, Voice and Opera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 Scholar, </a:t>
            </a:r>
            <a:r>
              <a:rPr lang="en-US" dirty="0" err="1" smtClean="0">
                <a:solidFill>
                  <a:schemeClr val="bg1"/>
                </a:solidFill>
              </a:rPr>
              <a:t>Vytautas</a:t>
            </a:r>
            <a:r>
              <a:rPr lang="en-US" dirty="0" smtClean="0">
                <a:solidFill>
                  <a:schemeClr val="bg1"/>
                </a:solidFill>
              </a:rPr>
              <a:t> Magnus University Academy of Music, Lithuania, 2015-2016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9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Harold Martina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78" y="2057400"/>
            <a:ext cx="2886958" cy="3733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Pianist-in-Residence, School of Music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Fulbright- Specialist award recipient in Piano, Colombia, 2006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Mauricio Papini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1958181"/>
            <a:ext cx="2540000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Professor, Department of Psychology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Fulbright-US Scholar, University of Jaen, for project, “Comparative Neuroscience of Emotion and Memory,” 2014-2015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0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Ken Stevens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4" y="1676400"/>
            <a:ext cx="2684942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Professor, Department of History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Fulbright-US Scholar Distinguished Chair in American Studies at the University of Debrecen, Hungary, Fall 2014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4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>
        <p:cut/>
      </p:transition>
    </mc:Choice>
    <mc:Fallback xmlns="">
      <p:transition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7774</TotalTime>
  <Words>322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Honoring TCU Fulbright Scholars</vt:lpstr>
      <vt:lpstr>Garry Bruton</vt:lpstr>
      <vt:lpstr>Susan Douglas Roberts</vt:lpstr>
      <vt:lpstr>Donald Frischmann</vt:lpstr>
      <vt:lpstr>Jack Hill</vt:lpstr>
      <vt:lpstr>San-Ky Kim</vt:lpstr>
      <vt:lpstr>Harold Martina</vt:lpstr>
      <vt:lpstr>Mauricio Papini</vt:lpstr>
      <vt:lpstr>Ken Stevens</vt:lpstr>
      <vt:lpstr>Peter Szok</vt:lpstr>
    </vt:vector>
  </TitlesOfParts>
  <Company>Texas Christian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Fulbright Scholars 2016</dc:title>
  <dc:creator>Branson, Lorrie</dc:creator>
  <cp:lastModifiedBy>Lorrie Branson</cp:lastModifiedBy>
  <cp:revision>15</cp:revision>
  <dcterms:created xsi:type="dcterms:W3CDTF">2016-03-22T14:33:57Z</dcterms:created>
  <dcterms:modified xsi:type="dcterms:W3CDTF">2017-08-21T22:09:37Z</dcterms:modified>
</cp:coreProperties>
</file>